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9144000" cy="5143500" type="screen16x9"/>
  <p:notesSz cx="6858000" cy="9144000"/>
  <p:embeddedFontLst>
    <p:embeddedFont>
      <p:font typeface="Montserrat" panose="020B0604020202020204" charset="0"/>
      <p:regular r:id="rId13"/>
      <p:bold r:id="rId14"/>
      <p:italic r:id="rId15"/>
      <p:boldItalic r:id="rId16"/>
    </p:embeddedFont>
    <p:embeddedFont>
      <p:font typeface="Lato" panose="020B0604020202020204" charset="0"/>
      <p:regular r:id="rId17"/>
      <p:bold r:id="rId18"/>
      <p:italic r:id="rId19"/>
      <p:boldItalic r:id="rId20"/>
    </p:embeddedFont>
    <p:embeddedFont>
      <p:font typeface="Average" panose="020B0604020202020204" charset="0"/>
      <p:regular r:id="rId21"/>
    </p:embeddedFont>
    <p:embeddedFont>
      <p:font typeface="Roboto"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653991-837E-4FD1-BA68-0262496FA106}">
  <a:tblStyle styleId="{70653991-837E-4FD1-BA68-0262496FA10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7" d="100"/>
          <a:sy n="107" d="100"/>
        </p:scale>
        <p:origin x="306" y="9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109467379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Shape 2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6" name="Shape 22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219639826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Shape 3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7" name="Shape 3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417891680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Shape 2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3" name="Shape 23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2464956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5" name="Shape 24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2806320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1" name="Shape 25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3608799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7" name="Shape 2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6830853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Shape 26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8" name="Shape 26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7586066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6" name="Shape 30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Average of 1st, 2nd, and 3rd results of the Naive Bayes algorithm</a:t>
            </a:r>
            <a:endParaRPr/>
          </a:p>
        </p:txBody>
      </p:sp>
    </p:spTree>
    <p:extLst>
      <p:ext uri="{BB962C8B-B14F-4D97-AF65-F5344CB8AC3E}">
        <p14:creationId xmlns:p14="http://schemas.microsoft.com/office/powerpoint/2010/main" val="16921984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Average of 1st, 2nd, and 3rd results of the Rocchio algorithm</a:t>
            </a:r>
            <a:endParaRPr/>
          </a:p>
        </p:txBody>
      </p:sp>
    </p:spTree>
    <p:extLst>
      <p:ext uri="{BB962C8B-B14F-4D97-AF65-F5344CB8AC3E}">
        <p14:creationId xmlns:p14="http://schemas.microsoft.com/office/powerpoint/2010/main" val="22395862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The table only shows the results obtained with K=5, however in the actual code, we varied K and displayed the results for each value of K that we selected</a:t>
            </a:r>
            <a:endParaRPr/>
          </a:p>
        </p:txBody>
      </p:sp>
    </p:spTree>
    <p:extLst>
      <p:ext uri="{BB962C8B-B14F-4D97-AF65-F5344CB8AC3E}">
        <p14:creationId xmlns:p14="http://schemas.microsoft.com/office/powerpoint/2010/main" val="16657943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slide=id.g3b646bc2e1_1_344"/><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slide=id.g3b646bc2e1_1_344"/><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pic>
        <p:nvPicPr>
          <p:cNvPr id="10" name="Shape 10" descr="offset_comp_406605.jpg"/>
          <p:cNvPicPr preferRelativeResize="0"/>
          <p:nvPr/>
        </p:nvPicPr>
        <p:blipFill rotWithShape="1">
          <a:blip r:embed="rId2">
            <a:alphaModFix amt="66000"/>
          </a:blip>
          <a:srcRect l="20991" t="2690" r="40112" b="39565"/>
          <a:stretch/>
        </p:blipFill>
        <p:spPr>
          <a:xfrm>
            <a:off x="0" y="0"/>
            <a:ext cx="5157900" cy="5143500"/>
          </a:xfrm>
          <a:prstGeom prst="rtTriangle">
            <a:avLst/>
          </a:prstGeom>
          <a:noFill/>
          <a:ln>
            <a:noFill/>
          </a:ln>
        </p:spPr>
      </p:pic>
      <p:pic>
        <p:nvPicPr>
          <p:cNvPr id="11" name="Shape 11" descr="offset_comp_342327_edtied.jpg"/>
          <p:cNvPicPr preferRelativeResize="0"/>
          <p:nvPr/>
        </p:nvPicPr>
        <p:blipFill rotWithShape="1">
          <a:blip r:embed="rId3">
            <a:alphaModFix amt="31000"/>
          </a:blip>
          <a:srcRect l="14009" t="35833" r="43289" b="11297"/>
          <a:stretch/>
        </p:blipFill>
        <p:spPr>
          <a:xfrm rot="10800000">
            <a:off x="6976800" y="-25"/>
            <a:ext cx="2167200" cy="2012700"/>
          </a:xfrm>
          <a:prstGeom prst="rtTriangle">
            <a:avLst/>
          </a:prstGeom>
          <a:noFill/>
          <a:ln>
            <a:noFill/>
          </a:ln>
        </p:spPr>
      </p:pic>
      <p:sp>
        <p:nvSpPr>
          <p:cNvPr id="12" name="Shape 1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3" name="Shape 13"/>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4" name="Shape 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
        <p:nvSpPr>
          <p:cNvPr id="15" name="Shape 15"/>
          <p:cNvSpPr/>
          <p:nvPr/>
        </p:nvSpPr>
        <p:spPr>
          <a:xfrm rot="-5400000">
            <a:off x="5846" y="-4836"/>
            <a:ext cx="22914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 name="Shape 16"/>
          <p:cNvSpPr/>
          <p:nvPr/>
        </p:nvSpPr>
        <p:spPr>
          <a:xfrm flipH="1">
            <a:off x="652821" y="576768"/>
            <a:ext cx="2300100" cy="22914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35"/>
        <p:cNvGrpSpPr/>
        <p:nvPr/>
      </p:nvGrpSpPr>
      <p:grpSpPr>
        <a:xfrm>
          <a:off x="0" y="0"/>
          <a:ext cx="0" cy="0"/>
          <a:chOff x="0" y="0"/>
          <a:chExt cx="0" cy="0"/>
        </a:xfrm>
      </p:grpSpPr>
      <p:sp>
        <p:nvSpPr>
          <p:cNvPr id="136" name="Shape 136">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Shape 137">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8" name="Shape 138">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39" name="Shape 139">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40" name="Shape 140"/>
          <p:cNvGrpSpPr/>
          <p:nvPr/>
        </p:nvGrpSpPr>
        <p:grpSpPr>
          <a:xfrm>
            <a:off x="4406400" y="0"/>
            <a:ext cx="4737600" cy="5143500"/>
            <a:chOff x="4406400" y="0"/>
            <a:chExt cx="4737600" cy="5143500"/>
          </a:xfrm>
        </p:grpSpPr>
        <p:sp>
          <p:nvSpPr>
            <p:cNvPr id="141" name="Shape 14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2" name="Shape 14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3" name="Shape 14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4" name="Shape 14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Shape 14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Shape 14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8" name="Shape 14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Shape 14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0" name="Shape 15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1" name="Shape 15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2" name="Shape 15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3" name="Shape 15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4" name="Shape 15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5" name="Shape 15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7" name="Shape 15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Shape 15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59" name="Shape 15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60" name="Shape 16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61"/>
        <p:cNvGrpSpPr/>
        <p:nvPr/>
      </p:nvGrpSpPr>
      <p:grpSpPr>
        <a:xfrm>
          <a:off x="0" y="0"/>
          <a:ext cx="0" cy="0"/>
          <a:chOff x="0" y="0"/>
          <a:chExt cx="0" cy="0"/>
        </a:xfrm>
      </p:grpSpPr>
      <p:sp>
        <p:nvSpPr>
          <p:cNvPr id="162" name="Shape 162">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3" name="Shape 163">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4" name="Shape 164">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5" name="Shape 165">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66" name="Shape 166"/>
          <p:cNvGrpSpPr/>
          <p:nvPr/>
        </p:nvGrpSpPr>
        <p:grpSpPr>
          <a:xfrm>
            <a:off x="0" y="381001"/>
            <a:ext cx="1037850" cy="1016287"/>
            <a:chOff x="0" y="381001"/>
            <a:chExt cx="1037850" cy="1016287"/>
          </a:xfrm>
        </p:grpSpPr>
        <p:sp>
          <p:nvSpPr>
            <p:cNvPr id="167" name="Shape 16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8" name="Shape 16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9" name="Shape 16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70" name="Shape 170"/>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71" name="Shape 171"/>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72" name="Shape 17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73"/>
        <p:cNvGrpSpPr/>
        <p:nvPr/>
      </p:nvGrpSpPr>
      <p:grpSpPr>
        <a:xfrm>
          <a:off x="0" y="0"/>
          <a:ext cx="0" cy="0"/>
          <a:chOff x="0" y="0"/>
          <a:chExt cx="0" cy="0"/>
        </a:xfrm>
      </p:grpSpPr>
      <p:grpSp>
        <p:nvGrpSpPr>
          <p:cNvPr id="174" name="Shape 174"/>
          <p:cNvGrpSpPr/>
          <p:nvPr/>
        </p:nvGrpSpPr>
        <p:grpSpPr>
          <a:xfrm>
            <a:off x="0" y="4128572"/>
            <a:ext cx="698925" cy="684657"/>
            <a:chOff x="0" y="3785672"/>
            <a:chExt cx="698925" cy="684657"/>
          </a:xfrm>
        </p:grpSpPr>
        <p:sp>
          <p:nvSpPr>
            <p:cNvPr id="175" name="Shape 175"/>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77" name="Shape 177"/>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78" name="Shape 17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
        <p:nvSpPr>
          <p:cNvPr id="179" name="Shape 179">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Shape 180">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1" name="Shape 181">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2" name="Shape 182">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83"/>
        <p:cNvGrpSpPr/>
        <p:nvPr/>
      </p:nvGrpSpPr>
      <p:grpSpPr>
        <a:xfrm>
          <a:off x="0" y="0"/>
          <a:ext cx="0" cy="0"/>
          <a:chOff x="0" y="0"/>
          <a:chExt cx="0" cy="0"/>
        </a:xfrm>
      </p:grpSpPr>
      <p:grpSp>
        <p:nvGrpSpPr>
          <p:cNvPr id="184" name="Shape 184"/>
          <p:cNvGrpSpPr/>
          <p:nvPr/>
        </p:nvGrpSpPr>
        <p:grpSpPr>
          <a:xfrm>
            <a:off x="4406400" y="0"/>
            <a:ext cx="4737600" cy="5143065"/>
            <a:chOff x="4406400" y="0"/>
            <a:chExt cx="4737600" cy="5143065"/>
          </a:xfrm>
        </p:grpSpPr>
        <p:sp>
          <p:nvSpPr>
            <p:cNvPr id="185" name="Shape 18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Shape 186"/>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7" name="Shape 18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8" name="Shape 188"/>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9" name="Shape 189"/>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0" name="Shape 190"/>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1" name="Shape 19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2" name="Shape 192"/>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3" name="Shape 19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4" name="Shape 19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5" name="Shape 19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6" name="Shape 196"/>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7" name="Shape 19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8" name="Shape 198"/>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99" name="Shape 199"/>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0" name="Shape 200"/>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1" name="Shape 20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2" name="Shape 202"/>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203" name="Shape 203"/>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Shape 204"/>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205" name="Shape 20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
        <p:nvSpPr>
          <p:cNvPr id="206" name="Shape 206">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7" name="Shape 207">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08" name="Shape 208">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09" name="Shape 209">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10"/>
        <p:cNvGrpSpPr/>
        <p:nvPr/>
      </p:nvGrpSpPr>
      <p:grpSpPr>
        <a:xfrm>
          <a:off x="0" y="0"/>
          <a:ext cx="0" cy="0"/>
          <a:chOff x="0" y="0"/>
          <a:chExt cx="0" cy="0"/>
        </a:xfrm>
      </p:grpSpPr>
      <p:sp>
        <p:nvSpPr>
          <p:cNvPr id="211" name="Shape 2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212"/>
        <p:cNvGrpSpPr/>
        <p:nvPr/>
      </p:nvGrpSpPr>
      <p:grpSpPr>
        <a:xfrm>
          <a:off x="0" y="0"/>
          <a:ext cx="0" cy="0"/>
          <a:chOff x="0" y="0"/>
          <a:chExt cx="0" cy="0"/>
        </a:xfrm>
      </p:grpSpPr>
      <p:pic>
        <p:nvPicPr>
          <p:cNvPr id="213" name="Shape 213"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214" name="Shape 21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215" name="Shape 215"/>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216" name="Shape 2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217" name="Shape 217">
            <a:hlinkClick r:id="rId3"/>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8" name="Shape 218">
            <a:hlinkClick r:id="rId3"/>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19" name="Shape 219">
            <a:hlinkClick r:id="rId3"/>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20" name="Shape 220">
            <a:hlinkClick r:id="rId3"/>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221" name="Shape 221"/>
          <p:cNvGrpSpPr/>
          <p:nvPr/>
        </p:nvGrpSpPr>
        <p:grpSpPr>
          <a:xfrm>
            <a:off x="0" y="381001"/>
            <a:ext cx="1037850" cy="1016287"/>
            <a:chOff x="0" y="381001"/>
            <a:chExt cx="1037850" cy="1016287"/>
          </a:xfrm>
        </p:grpSpPr>
        <p:sp>
          <p:nvSpPr>
            <p:cNvPr id="222" name="Shape 22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3" name="Shape 22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grpSp>
        <p:nvGrpSpPr>
          <p:cNvPr id="18" name="Shape 18"/>
          <p:cNvGrpSpPr/>
          <p:nvPr/>
        </p:nvGrpSpPr>
        <p:grpSpPr>
          <a:xfrm>
            <a:off x="4406400" y="0"/>
            <a:ext cx="4737600" cy="5143065"/>
            <a:chOff x="4406400" y="0"/>
            <a:chExt cx="4737600" cy="5143065"/>
          </a:xfrm>
        </p:grpSpPr>
        <p:sp>
          <p:nvSpPr>
            <p:cNvPr id="19" name="Shape 19"/>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0" name="Shape 20"/>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1" name="Shape 2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7" name="Shape 37"/>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8" name="Shape 3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
        <p:nvSpPr>
          <p:cNvPr id="39" name="Shape 39">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0" name="Shape 40">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1" name="Shape 41">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42" name="Shape 42">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43"/>
        <p:cNvGrpSpPr/>
        <p:nvPr/>
      </p:nvGrpSpPr>
      <p:grpSpPr>
        <a:xfrm>
          <a:off x="0" y="0"/>
          <a:ext cx="0" cy="0"/>
          <a:chOff x="0" y="0"/>
          <a:chExt cx="0" cy="0"/>
        </a:xfrm>
      </p:grpSpPr>
      <p:grpSp>
        <p:nvGrpSpPr>
          <p:cNvPr id="44" name="Shape 44"/>
          <p:cNvGrpSpPr/>
          <p:nvPr/>
        </p:nvGrpSpPr>
        <p:grpSpPr>
          <a:xfrm>
            <a:off x="4406400" y="0"/>
            <a:ext cx="4737600" cy="5143065"/>
            <a:chOff x="4406400" y="0"/>
            <a:chExt cx="4737600" cy="5143065"/>
          </a:xfrm>
        </p:grpSpPr>
        <p:sp>
          <p:nvSpPr>
            <p:cNvPr id="45" name="Shape 45"/>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6" name="Shape 46"/>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7" name="Shape 4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8" name="Shape 48"/>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9" name="Shape 49"/>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0" name="Shape 50"/>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2" name="Shape 52"/>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3" name="Shape 5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4" name="Shape 54"/>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5" name="Shape 55"/>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6" name="Shape 56"/>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7" name="Shape 5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8" name="Shape 58"/>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0" name="Shape 60"/>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1" name="Shape 6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2" name="Shape 62"/>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3" name="Shape 6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64" name="Shape 6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5"/>
        <p:cNvGrpSpPr/>
        <p:nvPr/>
      </p:nvGrpSpPr>
      <p:grpSpPr>
        <a:xfrm>
          <a:off x="0" y="0"/>
          <a:ext cx="0" cy="0"/>
          <a:chOff x="0" y="0"/>
          <a:chExt cx="0" cy="0"/>
        </a:xfrm>
      </p:grpSpPr>
      <p:sp>
        <p:nvSpPr>
          <p:cNvPr id="66" name="Shape 66">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7" name="Shape 67">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8" name="Shape 68">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69" name="Shape 69">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70" name="Shape 70"/>
          <p:cNvGrpSpPr/>
          <p:nvPr/>
        </p:nvGrpSpPr>
        <p:grpSpPr>
          <a:xfrm>
            <a:off x="0" y="381001"/>
            <a:ext cx="1037850" cy="1016287"/>
            <a:chOff x="0" y="381001"/>
            <a:chExt cx="1037850" cy="1016287"/>
          </a:xfrm>
        </p:grpSpPr>
        <p:sp>
          <p:nvSpPr>
            <p:cNvPr id="71" name="Shape 71"/>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73" name="Shape 7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74" name="Shape 7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75" name="Shape 7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78" name="Shape 78"/>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80" name="Shape 80">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82" name="Shape 82">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83" name="Shape 83">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84" name="Shape 84"/>
          <p:cNvGrpSpPr/>
          <p:nvPr/>
        </p:nvGrpSpPr>
        <p:grpSpPr>
          <a:xfrm>
            <a:off x="0" y="381001"/>
            <a:ext cx="1037850" cy="1016287"/>
            <a:chOff x="0" y="381001"/>
            <a:chExt cx="1037850" cy="1016287"/>
          </a:xfrm>
        </p:grpSpPr>
        <p:sp>
          <p:nvSpPr>
            <p:cNvPr id="85" name="Shape 8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7" name="Shape 8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88" name="Shape 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89"/>
        <p:cNvGrpSpPr/>
        <p:nvPr/>
      </p:nvGrpSpPr>
      <p:grpSpPr>
        <a:xfrm>
          <a:off x="0" y="0"/>
          <a:ext cx="0" cy="0"/>
          <a:chOff x="0" y="0"/>
          <a:chExt cx="0" cy="0"/>
        </a:xfrm>
      </p:grpSpPr>
      <p:sp>
        <p:nvSpPr>
          <p:cNvPr id="90" name="Shape 90"/>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91" name="Shape 91"/>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2" name="Shape 92">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3" name="Shape 93">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94" name="Shape 94">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95" name="Shape 95">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96" name="Shape 96"/>
          <p:cNvGrpSpPr/>
          <p:nvPr/>
        </p:nvGrpSpPr>
        <p:grpSpPr>
          <a:xfrm>
            <a:off x="0" y="381001"/>
            <a:ext cx="1037850" cy="1016287"/>
            <a:chOff x="0" y="381001"/>
            <a:chExt cx="1037850" cy="1016287"/>
          </a:xfrm>
        </p:grpSpPr>
        <p:sp>
          <p:nvSpPr>
            <p:cNvPr id="97" name="Shape 9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8" name="Shape 98"/>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9" name="Shape 99"/>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00" name="Shape 10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
        <p:nvSpPr>
          <p:cNvPr id="101" name="Shape 101"/>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02"/>
        <p:cNvGrpSpPr/>
        <p:nvPr/>
      </p:nvGrpSpPr>
      <p:grpSpPr>
        <a:xfrm>
          <a:off x="0" y="0"/>
          <a:ext cx="0" cy="0"/>
          <a:chOff x="0" y="0"/>
          <a:chExt cx="0" cy="0"/>
        </a:xfrm>
      </p:grpSpPr>
      <p:sp>
        <p:nvSpPr>
          <p:cNvPr id="103" name="Shape 103">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4" name="Shape 104">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05" name="Shape 105">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06" name="Shape 106">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07" name="Shape 107"/>
          <p:cNvGrpSpPr/>
          <p:nvPr/>
        </p:nvGrpSpPr>
        <p:grpSpPr>
          <a:xfrm>
            <a:off x="0" y="381001"/>
            <a:ext cx="1037850" cy="1016287"/>
            <a:chOff x="0" y="381001"/>
            <a:chExt cx="1037850" cy="1016287"/>
          </a:xfrm>
        </p:grpSpPr>
        <p:sp>
          <p:nvSpPr>
            <p:cNvPr id="108" name="Shape 10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10" name="Shape 11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11" name="Shape 111"/>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2" name="Shape 112"/>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13" name="Shape 1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14"/>
        <p:cNvGrpSpPr/>
        <p:nvPr/>
      </p:nvGrpSpPr>
      <p:grpSpPr>
        <a:xfrm>
          <a:off x="0" y="0"/>
          <a:ext cx="0" cy="0"/>
          <a:chOff x="0" y="0"/>
          <a:chExt cx="0" cy="0"/>
        </a:xfrm>
      </p:grpSpPr>
      <p:sp>
        <p:nvSpPr>
          <p:cNvPr id="115" name="Shape 115">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17" name="Shape 117">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18" name="Shape 118">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19" name="Shape 119"/>
          <p:cNvGrpSpPr/>
          <p:nvPr/>
        </p:nvGrpSpPr>
        <p:grpSpPr>
          <a:xfrm>
            <a:off x="0" y="381001"/>
            <a:ext cx="1037850" cy="1016287"/>
            <a:chOff x="0" y="381001"/>
            <a:chExt cx="1037850" cy="1016287"/>
          </a:xfrm>
        </p:grpSpPr>
        <p:sp>
          <p:nvSpPr>
            <p:cNvPr id="120" name="Shape 12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2" name="Shape 1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23" name="Shape 1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4"/>
        <p:cNvGrpSpPr/>
        <p:nvPr/>
      </p:nvGrpSpPr>
      <p:grpSpPr>
        <a:xfrm>
          <a:off x="0" y="0"/>
          <a:ext cx="0" cy="0"/>
          <a:chOff x="0" y="0"/>
          <a:chExt cx="0" cy="0"/>
        </a:xfrm>
      </p:grpSpPr>
      <p:sp>
        <p:nvSpPr>
          <p:cNvPr id="125" name="Shape 125">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6" name="Shape 126">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27" name="Shape 127">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28" name="Shape 128">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29" name="Shape 129"/>
          <p:cNvGrpSpPr/>
          <p:nvPr/>
        </p:nvGrpSpPr>
        <p:grpSpPr>
          <a:xfrm>
            <a:off x="0" y="381001"/>
            <a:ext cx="1037850" cy="1016287"/>
            <a:chOff x="0" y="381001"/>
            <a:chExt cx="1037850" cy="1016287"/>
          </a:xfrm>
        </p:grpSpPr>
        <p:sp>
          <p:nvSpPr>
            <p:cNvPr id="130" name="Shape 13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1" name="Shape 13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32" name="Shape 132"/>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133" name="Shape 133"/>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34" name="Shape 1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Shape 228"/>
          <p:cNvSpPr txBox="1">
            <a:spLocks noGrp="1"/>
          </p:cNvSpPr>
          <p:nvPr>
            <p:ph type="ctrTitle"/>
          </p:nvPr>
        </p:nvSpPr>
        <p:spPr>
          <a:xfrm>
            <a:off x="3537150" y="1578400"/>
            <a:ext cx="5017500" cy="777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Text Classification</a:t>
            </a:r>
            <a:endParaRPr/>
          </a:p>
          <a:p>
            <a:pPr marL="0" lvl="0" indent="0">
              <a:spcBef>
                <a:spcPts val="0"/>
              </a:spcBef>
              <a:spcAft>
                <a:spcPts val="0"/>
              </a:spcAft>
              <a:buNone/>
            </a:pPr>
            <a:endParaRPr/>
          </a:p>
        </p:txBody>
      </p:sp>
      <p:sp>
        <p:nvSpPr>
          <p:cNvPr id="229" name="Shape 229"/>
          <p:cNvSpPr txBox="1">
            <a:spLocks noGrp="1"/>
          </p:cNvSpPr>
          <p:nvPr>
            <p:ph type="subTitle" idx="1"/>
          </p:nvPr>
        </p:nvSpPr>
        <p:spPr>
          <a:xfrm>
            <a:off x="5083950" y="3924925"/>
            <a:ext cx="3470700" cy="841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Imran Khan		</a:t>
            </a:r>
            <a:r>
              <a:rPr lang="en" smtClean="0"/>
              <a:t>- </a:t>
            </a:r>
            <a:r>
              <a:rPr lang="en"/>
              <a:t>170816</a:t>
            </a:r>
            <a:endParaRPr dirty="0"/>
          </a:p>
          <a:p>
            <a:pPr marL="0" lvl="0" indent="0" rtl="0">
              <a:spcBef>
                <a:spcPts val="0"/>
              </a:spcBef>
              <a:spcAft>
                <a:spcPts val="0"/>
              </a:spcAft>
              <a:buNone/>
            </a:pPr>
            <a:r>
              <a:rPr lang="en" dirty="0"/>
              <a:t>Muhammad Haroon 	- 170376</a:t>
            </a:r>
            <a:endParaRPr dirty="0"/>
          </a:p>
          <a:p>
            <a:pPr marL="0" lvl="0" indent="0">
              <a:spcBef>
                <a:spcPts val="0"/>
              </a:spcBef>
              <a:spcAft>
                <a:spcPts val="0"/>
              </a:spcAft>
              <a:buNone/>
            </a:pPr>
            <a:r>
              <a:rPr lang="en" dirty="0"/>
              <a:t>Muhammad Farooq	- 118110</a:t>
            </a:r>
            <a:endParaRPr dirty="0"/>
          </a:p>
        </p:txBody>
      </p:sp>
      <p:sp>
        <p:nvSpPr>
          <p:cNvPr id="230" name="Shape 230"/>
          <p:cNvSpPr txBox="1"/>
          <p:nvPr/>
        </p:nvSpPr>
        <p:spPr>
          <a:xfrm>
            <a:off x="4448100" y="2800350"/>
            <a:ext cx="2589300" cy="8556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rPr>
              <a:t>Information Retrieval</a:t>
            </a:r>
            <a:endParaRPr>
              <a:solidFill>
                <a:schemeClr val="lt1"/>
              </a:solidFill>
            </a:endParaRPr>
          </a:p>
          <a:p>
            <a:pPr marL="0" lvl="0" indent="0" rtl="0">
              <a:spcBef>
                <a:spcPts val="0"/>
              </a:spcBef>
              <a:spcAft>
                <a:spcPts val="0"/>
              </a:spcAft>
              <a:buNone/>
            </a:pPr>
            <a:r>
              <a:rPr lang="en">
                <a:solidFill>
                  <a:schemeClr val="lt1"/>
                </a:solidFill>
              </a:rPr>
              <a:t>Semester Project</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Shape 32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a:t>Demo &amp;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Shape 235"/>
          <p:cNvSpPr txBox="1">
            <a:spLocks noGrp="1"/>
          </p:cNvSpPr>
          <p:nvPr>
            <p:ph type="title"/>
          </p:nvPr>
        </p:nvSpPr>
        <p:spPr>
          <a:xfrm>
            <a:off x="1294300" y="633875"/>
            <a:ext cx="7038900" cy="4872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Sequence</a:t>
            </a:r>
            <a:endParaRPr/>
          </a:p>
        </p:txBody>
      </p:sp>
      <p:sp>
        <p:nvSpPr>
          <p:cNvPr id="236" name="Shape 236"/>
          <p:cNvSpPr txBox="1"/>
          <p:nvPr/>
        </p:nvSpPr>
        <p:spPr>
          <a:xfrm>
            <a:off x="1294301" y="165032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rgbClr val="CACACA"/>
                </a:solidFill>
                <a:latin typeface="Montserrat"/>
                <a:ea typeface="Montserrat"/>
                <a:cs typeface="Montserrat"/>
                <a:sym typeface="Montserrat"/>
              </a:rPr>
              <a:t>Introduction</a:t>
            </a:r>
            <a:endParaRPr sz="1800">
              <a:solidFill>
                <a:srgbClr val="CACACA"/>
              </a:solidFill>
              <a:latin typeface="Average"/>
              <a:ea typeface="Average"/>
              <a:cs typeface="Average"/>
              <a:sym typeface="Average"/>
            </a:endParaRPr>
          </a:p>
        </p:txBody>
      </p:sp>
      <p:sp>
        <p:nvSpPr>
          <p:cNvPr id="237" name="Shape 237"/>
          <p:cNvSpPr txBox="1"/>
          <p:nvPr/>
        </p:nvSpPr>
        <p:spPr>
          <a:xfrm>
            <a:off x="1294301" y="1975826"/>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rgbClr val="CACACA"/>
                </a:solidFill>
                <a:latin typeface="Montserrat"/>
                <a:ea typeface="Montserrat"/>
                <a:cs typeface="Montserrat"/>
                <a:sym typeface="Montserrat"/>
              </a:rPr>
              <a:t>Data Set Selection</a:t>
            </a:r>
            <a:endParaRPr>
              <a:solidFill>
                <a:srgbClr val="CACACA"/>
              </a:solidFill>
              <a:latin typeface="Montserrat"/>
              <a:ea typeface="Montserrat"/>
              <a:cs typeface="Montserrat"/>
              <a:sym typeface="Montserrat"/>
            </a:endParaRPr>
          </a:p>
        </p:txBody>
      </p:sp>
      <p:sp>
        <p:nvSpPr>
          <p:cNvPr id="238" name="Shape 238"/>
          <p:cNvSpPr txBox="1"/>
          <p:nvPr/>
        </p:nvSpPr>
        <p:spPr>
          <a:xfrm>
            <a:off x="1294301" y="2301326"/>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rgbClr val="CACACA"/>
                </a:solidFill>
                <a:latin typeface="Montserrat"/>
                <a:ea typeface="Montserrat"/>
                <a:cs typeface="Montserrat"/>
                <a:sym typeface="Montserrat"/>
              </a:rPr>
              <a:t>Implementation Methodology</a:t>
            </a:r>
            <a:endParaRPr>
              <a:solidFill>
                <a:srgbClr val="CACACA"/>
              </a:solidFill>
              <a:latin typeface="Montserrat"/>
              <a:ea typeface="Montserrat"/>
              <a:cs typeface="Montserrat"/>
              <a:sym typeface="Montserrat"/>
            </a:endParaRPr>
          </a:p>
        </p:txBody>
      </p:sp>
      <p:sp>
        <p:nvSpPr>
          <p:cNvPr id="239" name="Shape 239"/>
          <p:cNvSpPr txBox="1"/>
          <p:nvPr/>
        </p:nvSpPr>
        <p:spPr>
          <a:xfrm>
            <a:off x="1294301" y="2626827"/>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rgbClr val="CACACA"/>
                </a:solidFill>
                <a:latin typeface="Montserrat"/>
                <a:ea typeface="Montserrat"/>
                <a:cs typeface="Montserrat"/>
                <a:sym typeface="Montserrat"/>
              </a:rPr>
              <a:t>Naive Bayes Classification</a:t>
            </a:r>
            <a:endParaRPr sz="1800">
              <a:solidFill>
                <a:srgbClr val="CACACA"/>
              </a:solidFill>
              <a:latin typeface="Average"/>
              <a:ea typeface="Average"/>
              <a:cs typeface="Average"/>
              <a:sym typeface="Average"/>
            </a:endParaRPr>
          </a:p>
        </p:txBody>
      </p:sp>
      <p:sp>
        <p:nvSpPr>
          <p:cNvPr id="240" name="Shape 240"/>
          <p:cNvSpPr txBox="1"/>
          <p:nvPr/>
        </p:nvSpPr>
        <p:spPr>
          <a:xfrm>
            <a:off x="1294301" y="2952327"/>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rgbClr val="CACACA"/>
                </a:solidFill>
                <a:latin typeface="Montserrat"/>
                <a:ea typeface="Montserrat"/>
                <a:cs typeface="Montserrat"/>
                <a:sym typeface="Montserrat"/>
              </a:rPr>
              <a:t>Rocchio Classification</a:t>
            </a:r>
            <a:endParaRPr>
              <a:solidFill>
                <a:srgbClr val="CACACA"/>
              </a:solidFill>
              <a:latin typeface="Montserrat"/>
              <a:ea typeface="Montserrat"/>
              <a:cs typeface="Montserrat"/>
              <a:sym typeface="Montserrat"/>
            </a:endParaRPr>
          </a:p>
        </p:txBody>
      </p:sp>
      <p:sp>
        <p:nvSpPr>
          <p:cNvPr id="241" name="Shape 241"/>
          <p:cNvSpPr txBox="1"/>
          <p:nvPr/>
        </p:nvSpPr>
        <p:spPr>
          <a:xfrm>
            <a:off x="1294298" y="327782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rgbClr val="CACACA"/>
                </a:solidFill>
                <a:latin typeface="Montserrat"/>
                <a:ea typeface="Montserrat"/>
                <a:cs typeface="Montserrat"/>
                <a:sym typeface="Montserrat"/>
              </a:rPr>
              <a:t>KNN Classification</a:t>
            </a:r>
            <a:endParaRPr sz="1800">
              <a:solidFill>
                <a:srgbClr val="CACACA"/>
              </a:solidFill>
              <a:latin typeface="Average"/>
              <a:ea typeface="Average"/>
              <a:cs typeface="Average"/>
              <a:sym typeface="Average"/>
            </a:endParaRPr>
          </a:p>
        </p:txBody>
      </p:sp>
      <p:sp>
        <p:nvSpPr>
          <p:cNvPr id="242" name="Shape 242"/>
          <p:cNvSpPr txBox="1"/>
          <p:nvPr/>
        </p:nvSpPr>
        <p:spPr>
          <a:xfrm>
            <a:off x="1294298" y="360332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a:solidFill>
                  <a:srgbClr val="CACACA"/>
                </a:solidFill>
                <a:latin typeface="Montserrat"/>
                <a:ea typeface="Montserrat"/>
                <a:cs typeface="Montserrat"/>
                <a:sym typeface="Montserrat"/>
              </a:rPr>
              <a:t>Demo &amp; Questions</a:t>
            </a:r>
            <a:endParaRPr sz="1800">
              <a:solidFill>
                <a:srgbClr val="CACACA"/>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Shape 24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Introduction</a:t>
            </a:r>
            <a:endParaRPr/>
          </a:p>
        </p:txBody>
      </p:sp>
      <p:sp>
        <p:nvSpPr>
          <p:cNvPr id="248" name="Shape 248"/>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noAutofit/>
          </a:bodyPr>
          <a:lstStyle/>
          <a:p>
            <a:pPr marL="0" lvl="0" indent="457200" rtl="0">
              <a:spcBef>
                <a:spcPts val="0"/>
              </a:spcBef>
              <a:spcAft>
                <a:spcPts val="0"/>
              </a:spcAft>
              <a:buNone/>
            </a:pPr>
            <a:r>
              <a:rPr lang="en"/>
              <a:t>It is a team project and the task is to train three different classifiers on three different datasets. We have taken three data sets and train the Naive Bayes, KNN and Rocchio Classification algorithm using Python 2.7. </a:t>
            </a:r>
            <a:endParaRPr/>
          </a:p>
          <a:p>
            <a:pPr marL="0" lvl="0" indent="457200" rtl="0">
              <a:spcBef>
                <a:spcPts val="1600"/>
              </a:spcBef>
              <a:spcAft>
                <a:spcPts val="0"/>
              </a:spcAft>
              <a:buNone/>
            </a:pPr>
            <a:r>
              <a:rPr lang="en"/>
              <a:t>The refined datasets and python source code has been uploaded onto a GitHub repository along with the sample results. The GitHub repository is shared between all  the team members and every member was assigned a task which he pushed onto this shared repository.</a:t>
            </a:r>
            <a:endParaRPr/>
          </a:p>
          <a:p>
            <a:pPr marL="0" lvl="0" indent="457200" rtl="0">
              <a:spcBef>
                <a:spcPts val="1600"/>
              </a:spcBef>
              <a:spcAft>
                <a:spcPts val="0"/>
              </a:spcAft>
              <a:buNone/>
            </a:pPr>
            <a:r>
              <a:rPr lang="en"/>
              <a:t>GitHub Readme file contains instructions for setting up the project  and it also contains requirements file mentioning prerequisite python packages. </a:t>
            </a:r>
            <a:endParaRPr/>
          </a:p>
          <a:p>
            <a:pPr marL="0" lvl="0" indent="0" rtl="0">
              <a:spcBef>
                <a:spcPts val="1600"/>
              </a:spcBef>
              <a:spcAft>
                <a:spcPts val="0"/>
              </a:spcAft>
              <a:buNone/>
            </a:pPr>
            <a:r>
              <a:rPr lang="en"/>
              <a:t>GitHub Repository URL:      https://github.com/mfarooq-cs/IR-Project</a:t>
            </a:r>
            <a:endParaRPr/>
          </a:p>
          <a:p>
            <a:pPr marL="0" lvl="0" indent="0" rtl="0">
              <a:spcBef>
                <a:spcPts val="1600"/>
              </a:spcBef>
              <a:spcAft>
                <a:spcPts val="160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Dataset Selection</a:t>
            </a:r>
            <a:endParaRPr/>
          </a:p>
        </p:txBody>
      </p:sp>
      <p:sp>
        <p:nvSpPr>
          <p:cNvPr id="254" name="Shape 254"/>
          <p:cNvSpPr txBox="1">
            <a:spLocks noGrp="1"/>
          </p:cNvSpPr>
          <p:nvPr>
            <p:ph type="body" idx="1"/>
          </p:nvPr>
        </p:nvSpPr>
        <p:spPr>
          <a:xfrm>
            <a:off x="4018025" y="1567550"/>
            <a:ext cx="4318500" cy="2022300"/>
          </a:xfrm>
          <a:prstGeom prst="rect">
            <a:avLst/>
          </a:prstGeom>
          <a:ln>
            <a:noFill/>
          </a:ln>
        </p:spPr>
        <p:txBody>
          <a:bodyPr spcFirstLastPara="1" wrap="square" lIns="91425" tIns="91425" rIns="91425" bIns="91425" anchor="t" anchorCtr="0">
            <a:noAutofit/>
          </a:bodyPr>
          <a:lstStyle/>
          <a:p>
            <a:pPr marL="457200" lvl="0" indent="-311150" rtl="0">
              <a:lnSpc>
                <a:spcPct val="150000"/>
              </a:lnSpc>
              <a:spcBef>
                <a:spcPts val="0"/>
              </a:spcBef>
              <a:spcAft>
                <a:spcPts val="0"/>
              </a:spcAft>
              <a:buSzPts val="1300"/>
              <a:buAutoNum type="arabicPeriod"/>
            </a:pPr>
            <a:r>
              <a:rPr lang="en"/>
              <a:t>Bag of words</a:t>
            </a:r>
            <a:endParaRPr/>
          </a:p>
          <a:p>
            <a:pPr marL="457200" lvl="0" indent="-311150" rtl="0">
              <a:lnSpc>
                <a:spcPct val="150000"/>
              </a:lnSpc>
              <a:spcBef>
                <a:spcPts val="0"/>
              </a:spcBef>
              <a:spcAft>
                <a:spcPts val="0"/>
              </a:spcAft>
              <a:buSzPts val="1300"/>
              <a:buAutoNum type="arabicPeriod"/>
            </a:pPr>
            <a:r>
              <a:rPr lang="en" b="1"/>
              <a:t>DB World Emails</a:t>
            </a:r>
            <a:endParaRPr b="1"/>
          </a:p>
          <a:p>
            <a:pPr marL="457200" lvl="0" indent="-311150" rtl="0">
              <a:lnSpc>
                <a:spcPct val="150000"/>
              </a:lnSpc>
              <a:spcBef>
                <a:spcPts val="0"/>
              </a:spcBef>
              <a:spcAft>
                <a:spcPts val="0"/>
              </a:spcAft>
              <a:buSzPts val="1300"/>
              <a:buAutoNum type="arabicPeriod"/>
            </a:pPr>
            <a:r>
              <a:rPr lang="en"/>
              <a:t>Health News in Twitter</a:t>
            </a:r>
            <a:endParaRPr/>
          </a:p>
          <a:p>
            <a:pPr marL="457200" lvl="0" indent="-311150" rtl="0">
              <a:lnSpc>
                <a:spcPct val="150000"/>
              </a:lnSpc>
              <a:spcBef>
                <a:spcPts val="0"/>
              </a:spcBef>
              <a:spcAft>
                <a:spcPts val="0"/>
              </a:spcAft>
              <a:buSzPts val="1300"/>
              <a:buAutoNum type="arabicPeriod"/>
            </a:pPr>
            <a:r>
              <a:rPr lang="en"/>
              <a:t>NIPS Conference Papers</a:t>
            </a:r>
            <a:endParaRPr/>
          </a:p>
          <a:p>
            <a:pPr marL="457200" lvl="0" indent="-311150" rtl="0">
              <a:lnSpc>
                <a:spcPct val="150000"/>
              </a:lnSpc>
              <a:spcBef>
                <a:spcPts val="0"/>
              </a:spcBef>
              <a:spcAft>
                <a:spcPts val="0"/>
              </a:spcAft>
              <a:buSzPts val="1300"/>
              <a:buAutoNum type="arabicPeriod"/>
            </a:pPr>
            <a:r>
              <a:rPr lang="en" b="1"/>
              <a:t>Legal Cases</a:t>
            </a:r>
            <a:endParaRPr b="1"/>
          </a:p>
          <a:p>
            <a:pPr marL="457200" lvl="0" indent="-311150" rtl="0">
              <a:lnSpc>
                <a:spcPct val="150000"/>
              </a:lnSpc>
              <a:spcBef>
                <a:spcPts val="0"/>
              </a:spcBef>
              <a:spcAft>
                <a:spcPts val="0"/>
              </a:spcAft>
              <a:buSzPts val="1300"/>
              <a:buAutoNum type="arabicPeriod"/>
            </a:pPr>
            <a:r>
              <a:rPr lang="en" b="1"/>
              <a:t>Sentence Classification</a:t>
            </a:r>
            <a:endParaRPr b="1"/>
          </a:p>
          <a:p>
            <a:pPr marL="0" lvl="0" indent="0" rtl="0">
              <a:spcBef>
                <a:spcPts val="1600"/>
              </a:spcBef>
              <a:spcAft>
                <a:spcPts val="16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Selected Datasets</a:t>
            </a:r>
            <a:endParaRPr/>
          </a:p>
        </p:txBody>
      </p:sp>
      <p:sp>
        <p:nvSpPr>
          <p:cNvPr id="260" name="Shape 260"/>
          <p:cNvSpPr txBox="1"/>
          <p:nvPr/>
        </p:nvSpPr>
        <p:spPr>
          <a:xfrm>
            <a:off x="1297500" y="1743644"/>
            <a:ext cx="732900" cy="808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solidFill>
                  <a:srgbClr val="FFFFFF"/>
                </a:solidFill>
                <a:latin typeface="Montserrat"/>
                <a:ea typeface="Montserrat"/>
                <a:cs typeface="Montserrat"/>
                <a:sym typeface="Montserrat"/>
              </a:rPr>
              <a:t>01</a:t>
            </a:r>
            <a:endParaRPr>
              <a:solidFill>
                <a:srgbClr val="FFFFFF"/>
              </a:solidFill>
            </a:endParaRPr>
          </a:p>
          <a:p>
            <a:pPr marL="0" lvl="0" indent="0" rtl="0">
              <a:spcBef>
                <a:spcPts val="0"/>
              </a:spcBef>
              <a:spcAft>
                <a:spcPts val="0"/>
              </a:spcAft>
              <a:buNone/>
            </a:pPr>
            <a:endParaRPr sz="1300">
              <a:solidFill>
                <a:srgbClr val="FFFFFF"/>
              </a:solidFill>
            </a:endParaRPr>
          </a:p>
        </p:txBody>
      </p:sp>
      <p:sp>
        <p:nvSpPr>
          <p:cNvPr id="261" name="Shape 261"/>
          <p:cNvSpPr txBox="1">
            <a:spLocks noGrp="1"/>
          </p:cNvSpPr>
          <p:nvPr>
            <p:ph type="body" idx="1"/>
          </p:nvPr>
        </p:nvSpPr>
        <p:spPr>
          <a:xfrm>
            <a:off x="2030400" y="1743675"/>
            <a:ext cx="5877300" cy="8088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a:t>Sentence Classification: This is the plain text files comprising 900 files distributed in 03 classes (arxiv, jdm, plos).  Each document contains different sentences which were to be classified into one of the three classes mentioned previously</a:t>
            </a:r>
            <a:endParaRPr>
              <a:solidFill>
                <a:srgbClr val="FFFFFF"/>
              </a:solidFill>
            </a:endParaRPr>
          </a:p>
        </p:txBody>
      </p:sp>
      <p:sp>
        <p:nvSpPr>
          <p:cNvPr id="262" name="Shape 262"/>
          <p:cNvSpPr txBox="1"/>
          <p:nvPr/>
        </p:nvSpPr>
        <p:spPr>
          <a:xfrm>
            <a:off x="1297500" y="2658481"/>
            <a:ext cx="732900" cy="808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solidFill>
                  <a:srgbClr val="FFFFFF"/>
                </a:solidFill>
                <a:latin typeface="Montserrat"/>
                <a:ea typeface="Montserrat"/>
                <a:cs typeface="Montserrat"/>
                <a:sym typeface="Montserrat"/>
              </a:rPr>
              <a:t>02</a:t>
            </a:r>
            <a:endParaRPr>
              <a:solidFill>
                <a:srgbClr val="FFFFFF"/>
              </a:solidFill>
            </a:endParaRPr>
          </a:p>
          <a:p>
            <a:pPr marL="0" lvl="0" indent="0" rtl="0">
              <a:spcBef>
                <a:spcPts val="0"/>
              </a:spcBef>
              <a:spcAft>
                <a:spcPts val="0"/>
              </a:spcAft>
              <a:buNone/>
            </a:pPr>
            <a:endParaRPr sz="1300">
              <a:solidFill>
                <a:srgbClr val="FFFFFF"/>
              </a:solidFill>
            </a:endParaRPr>
          </a:p>
        </p:txBody>
      </p:sp>
      <p:sp>
        <p:nvSpPr>
          <p:cNvPr id="263" name="Shape 263"/>
          <p:cNvSpPr txBox="1">
            <a:spLocks noGrp="1"/>
          </p:cNvSpPr>
          <p:nvPr>
            <p:ph type="body" idx="1"/>
          </p:nvPr>
        </p:nvSpPr>
        <p:spPr>
          <a:xfrm>
            <a:off x="2030400" y="2734713"/>
            <a:ext cx="5877300" cy="8088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
                <a:solidFill>
                  <a:srgbClr val="FFFFFF"/>
                </a:solidFill>
              </a:rPr>
              <a:t>Legal Cases: This is the biggest dataset we used. The dataset contains citations and detailed description of different legal cases. All the data is in XML format, however, the classifiers were able to understand this data.</a:t>
            </a:r>
            <a:endParaRPr>
              <a:solidFill>
                <a:srgbClr val="FFFFFF"/>
              </a:solidFill>
            </a:endParaRPr>
          </a:p>
        </p:txBody>
      </p:sp>
      <p:sp>
        <p:nvSpPr>
          <p:cNvPr id="264" name="Shape 264"/>
          <p:cNvSpPr txBox="1"/>
          <p:nvPr/>
        </p:nvSpPr>
        <p:spPr>
          <a:xfrm>
            <a:off x="1297500" y="3573344"/>
            <a:ext cx="732900" cy="808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400">
                <a:solidFill>
                  <a:srgbClr val="FFFFFF"/>
                </a:solidFill>
                <a:latin typeface="Montserrat"/>
                <a:ea typeface="Montserrat"/>
                <a:cs typeface="Montserrat"/>
                <a:sym typeface="Montserrat"/>
              </a:rPr>
              <a:t>03</a:t>
            </a:r>
            <a:endParaRPr sz="1300">
              <a:solidFill>
                <a:srgbClr val="FFFFFF"/>
              </a:solidFill>
            </a:endParaRPr>
          </a:p>
        </p:txBody>
      </p:sp>
      <p:sp>
        <p:nvSpPr>
          <p:cNvPr id="265" name="Shape 265"/>
          <p:cNvSpPr txBox="1">
            <a:spLocks noGrp="1"/>
          </p:cNvSpPr>
          <p:nvPr>
            <p:ph type="body" idx="1"/>
          </p:nvPr>
        </p:nvSpPr>
        <p:spPr>
          <a:xfrm>
            <a:off x="2030400" y="3573363"/>
            <a:ext cx="5877300" cy="808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solidFill>
                  <a:srgbClr val="FFFFFF"/>
                </a:solidFill>
              </a:rPr>
              <a:t>Emails Dataset: This dataset contains different emails  grouped in four classes. The subjects are Computer, Baseball, Religion and Electronics. A total of 800 emails 200 for each class are gathered.</a:t>
            </a:r>
            <a:endParaRPr>
              <a:solidFill>
                <a:srgbClr val="FFFFFF"/>
              </a:solidFill>
            </a:endParaRPr>
          </a:p>
          <a:p>
            <a:pPr marL="0" lvl="0" indent="0">
              <a:spcBef>
                <a:spcPts val="1600"/>
              </a:spcBef>
              <a:spcAft>
                <a:spcPts val="0"/>
              </a:spcAft>
              <a:buNone/>
            </a:pPr>
            <a:endParaRPr>
              <a:solidFill>
                <a:srgbClr val="FFFFFF"/>
              </a:solidFill>
            </a:endParaRPr>
          </a:p>
          <a:p>
            <a:pPr marL="0" lvl="0" indent="0" rtl="0">
              <a:spcBef>
                <a:spcPts val="1600"/>
              </a:spcBef>
              <a:spcAft>
                <a:spcPts val="1600"/>
              </a:spcAft>
              <a:buNone/>
            </a:pPr>
            <a:endParaRPr>
              <a:solidFill>
                <a:srgbClr val="FFFFFF"/>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9"/>
        <p:cNvGrpSpPr/>
        <p:nvPr/>
      </p:nvGrpSpPr>
      <p:grpSpPr>
        <a:xfrm>
          <a:off x="0" y="0"/>
          <a:ext cx="0" cy="0"/>
          <a:chOff x="0" y="0"/>
          <a:chExt cx="0" cy="0"/>
        </a:xfrm>
      </p:grpSpPr>
      <p:sp>
        <p:nvSpPr>
          <p:cNvPr id="270" name="Shape 27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Implementation Methodology</a:t>
            </a:r>
            <a:endParaRPr/>
          </a:p>
        </p:txBody>
      </p:sp>
      <p:sp>
        <p:nvSpPr>
          <p:cNvPr id="271" name="Shape 271"/>
          <p:cNvSpPr txBox="1"/>
          <p:nvPr/>
        </p:nvSpPr>
        <p:spPr>
          <a:xfrm>
            <a:off x="812750" y="1779463"/>
            <a:ext cx="1854000" cy="444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600">
                <a:solidFill>
                  <a:srgbClr val="FFFFFF"/>
                </a:solidFill>
                <a:latin typeface="Montserrat"/>
                <a:ea typeface="Montserrat"/>
                <a:cs typeface="Montserrat"/>
                <a:sym typeface="Montserrat"/>
              </a:rPr>
              <a:t>Preprocessing</a:t>
            </a:r>
            <a:endParaRPr/>
          </a:p>
        </p:txBody>
      </p:sp>
      <p:sp>
        <p:nvSpPr>
          <p:cNvPr id="272" name="Shape 272"/>
          <p:cNvSpPr txBox="1"/>
          <p:nvPr/>
        </p:nvSpPr>
        <p:spPr>
          <a:xfrm>
            <a:off x="812750" y="2260938"/>
            <a:ext cx="1991400" cy="6918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1600"/>
              </a:spcAft>
              <a:buNone/>
            </a:pPr>
            <a:r>
              <a:rPr lang="en" sz="1000">
                <a:solidFill>
                  <a:srgbClr val="D9D9D9"/>
                </a:solidFill>
                <a:latin typeface="Lato"/>
                <a:ea typeface="Lato"/>
                <a:cs typeface="Lato"/>
                <a:sym typeface="Lato"/>
              </a:rPr>
              <a:t>First text data is preprocessed for removing stop words and punctuation.</a:t>
            </a:r>
            <a:endParaRPr sz="1000">
              <a:solidFill>
                <a:srgbClr val="D9D9D9"/>
              </a:solidFill>
              <a:latin typeface="Lato"/>
              <a:ea typeface="Lato"/>
              <a:cs typeface="Lato"/>
              <a:sym typeface="Lato"/>
            </a:endParaRPr>
          </a:p>
        </p:txBody>
      </p:sp>
      <p:sp>
        <p:nvSpPr>
          <p:cNvPr id="273" name="Shape 273"/>
          <p:cNvSpPr txBox="1"/>
          <p:nvPr/>
        </p:nvSpPr>
        <p:spPr>
          <a:xfrm>
            <a:off x="812750" y="3035038"/>
            <a:ext cx="1854000" cy="444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600">
                <a:solidFill>
                  <a:srgbClr val="FFFFFF"/>
                </a:solidFill>
                <a:latin typeface="Montserrat"/>
                <a:ea typeface="Montserrat"/>
                <a:cs typeface="Montserrat"/>
                <a:sym typeface="Montserrat"/>
              </a:rPr>
              <a:t>Splitting</a:t>
            </a:r>
            <a:endParaRPr/>
          </a:p>
        </p:txBody>
      </p:sp>
      <p:sp>
        <p:nvSpPr>
          <p:cNvPr id="274" name="Shape 274"/>
          <p:cNvSpPr txBox="1"/>
          <p:nvPr/>
        </p:nvSpPr>
        <p:spPr>
          <a:xfrm>
            <a:off x="812750" y="3510150"/>
            <a:ext cx="1991400" cy="11877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1600"/>
              </a:spcAft>
              <a:buNone/>
            </a:pPr>
            <a:r>
              <a:rPr lang="en" sz="1000">
                <a:solidFill>
                  <a:srgbClr val="D9D9D9"/>
                </a:solidFill>
                <a:latin typeface="Lato"/>
                <a:ea typeface="Lato"/>
                <a:cs typeface="Lato"/>
                <a:sym typeface="Lato"/>
              </a:rPr>
              <a:t>Data is split into 2 chunks.  75% of the data is kept for training purposes, whereas  25% of the data was put aside to test our classification models and for results analysis</a:t>
            </a:r>
            <a:endParaRPr sz="1000">
              <a:solidFill>
                <a:srgbClr val="D9D9D9"/>
              </a:solidFill>
              <a:latin typeface="Lato"/>
              <a:ea typeface="Lato"/>
              <a:cs typeface="Lato"/>
              <a:sym typeface="Lato"/>
            </a:endParaRPr>
          </a:p>
        </p:txBody>
      </p:sp>
      <p:sp>
        <p:nvSpPr>
          <p:cNvPr id="275" name="Shape 275"/>
          <p:cNvSpPr txBox="1"/>
          <p:nvPr/>
        </p:nvSpPr>
        <p:spPr>
          <a:xfrm>
            <a:off x="6548585" y="1779463"/>
            <a:ext cx="1854000" cy="444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600">
                <a:solidFill>
                  <a:srgbClr val="FFFFFF"/>
                </a:solidFill>
                <a:latin typeface="Montserrat"/>
                <a:ea typeface="Montserrat"/>
                <a:cs typeface="Montserrat"/>
                <a:sym typeface="Montserrat"/>
              </a:rPr>
              <a:t>Training</a:t>
            </a:r>
            <a:endParaRPr/>
          </a:p>
        </p:txBody>
      </p:sp>
      <p:sp>
        <p:nvSpPr>
          <p:cNvPr id="276" name="Shape 276"/>
          <p:cNvSpPr txBox="1"/>
          <p:nvPr/>
        </p:nvSpPr>
        <p:spPr>
          <a:xfrm>
            <a:off x="6548585" y="2350575"/>
            <a:ext cx="1991400" cy="6918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1600"/>
              </a:spcAft>
              <a:buNone/>
            </a:pPr>
            <a:r>
              <a:rPr lang="en" sz="1000">
                <a:solidFill>
                  <a:srgbClr val="D9D9D9"/>
                </a:solidFill>
                <a:latin typeface="Lato"/>
                <a:ea typeface="Lato"/>
                <a:cs typeface="Lato"/>
                <a:sym typeface="Lato"/>
              </a:rPr>
              <a:t>Respective method is applied for training on 75% of the data. The evolved structure then presides in memory.</a:t>
            </a:r>
            <a:endParaRPr sz="1000">
              <a:solidFill>
                <a:srgbClr val="D9D9D9"/>
              </a:solidFill>
              <a:latin typeface="Lato"/>
              <a:ea typeface="Lato"/>
              <a:cs typeface="Lato"/>
              <a:sym typeface="Lato"/>
            </a:endParaRPr>
          </a:p>
        </p:txBody>
      </p:sp>
      <p:sp>
        <p:nvSpPr>
          <p:cNvPr id="277" name="Shape 277"/>
          <p:cNvSpPr txBox="1"/>
          <p:nvPr/>
        </p:nvSpPr>
        <p:spPr>
          <a:xfrm>
            <a:off x="6548585" y="3117325"/>
            <a:ext cx="1854000" cy="4440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 sz="1600">
                <a:solidFill>
                  <a:srgbClr val="FFFFFF"/>
                </a:solidFill>
                <a:latin typeface="Montserrat"/>
                <a:ea typeface="Montserrat"/>
                <a:cs typeface="Montserrat"/>
                <a:sym typeface="Montserrat"/>
              </a:rPr>
              <a:t>Testing</a:t>
            </a:r>
            <a:endParaRPr/>
          </a:p>
        </p:txBody>
      </p:sp>
      <p:sp>
        <p:nvSpPr>
          <p:cNvPr id="278" name="Shape 278"/>
          <p:cNvSpPr txBox="1"/>
          <p:nvPr/>
        </p:nvSpPr>
        <p:spPr>
          <a:xfrm>
            <a:off x="6548575" y="3624050"/>
            <a:ext cx="1991400" cy="914100"/>
          </a:xfrm>
          <a:prstGeom prst="rect">
            <a:avLst/>
          </a:prstGeom>
          <a:noFill/>
          <a:ln>
            <a:noFill/>
          </a:ln>
        </p:spPr>
        <p:txBody>
          <a:bodyPr spcFirstLastPara="1" wrap="square" lIns="91425" tIns="91425" rIns="91425" bIns="91425" anchor="ctr" anchorCtr="0">
            <a:noAutofit/>
          </a:bodyPr>
          <a:lstStyle/>
          <a:p>
            <a:pPr marL="0" lvl="0" indent="0" rtl="0">
              <a:lnSpc>
                <a:spcPct val="115000"/>
              </a:lnSpc>
              <a:spcBef>
                <a:spcPts val="0"/>
              </a:spcBef>
              <a:spcAft>
                <a:spcPts val="1600"/>
              </a:spcAft>
              <a:buNone/>
            </a:pPr>
            <a:r>
              <a:rPr lang="en" sz="1000">
                <a:solidFill>
                  <a:srgbClr val="D9D9D9"/>
                </a:solidFill>
                <a:latin typeface="Lato"/>
                <a:ea typeface="Lato"/>
                <a:cs typeface="Lato"/>
                <a:sym typeface="Lato"/>
              </a:rPr>
              <a:t>The trained model is then tested on 25% of the data and results are drawn in the form of table showing Precision, Recall, F1 measure  etc.</a:t>
            </a:r>
            <a:endParaRPr sz="1000">
              <a:solidFill>
                <a:srgbClr val="D9D9D9"/>
              </a:solidFill>
              <a:latin typeface="Lato"/>
              <a:ea typeface="Lato"/>
              <a:cs typeface="Lato"/>
              <a:sym typeface="Lato"/>
            </a:endParaRPr>
          </a:p>
        </p:txBody>
      </p:sp>
      <p:cxnSp>
        <p:nvCxnSpPr>
          <p:cNvPr id="279" name="Shape 279"/>
          <p:cNvCxnSpPr/>
          <p:nvPr/>
        </p:nvCxnSpPr>
        <p:spPr>
          <a:xfrm flipH="1">
            <a:off x="780745" y="1538413"/>
            <a:ext cx="7596300" cy="10500"/>
          </a:xfrm>
          <a:prstGeom prst="straightConnector1">
            <a:avLst/>
          </a:prstGeom>
          <a:noFill/>
          <a:ln w="9525" cap="flat" cmpd="sng">
            <a:solidFill>
              <a:srgbClr val="B7B7B7"/>
            </a:solidFill>
            <a:prstDash val="solid"/>
            <a:round/>
            <a:headEnd type="none" w="med" len="med"/>
            <a:tailEnd type="none" w="med" len="med"/>
          </a:ln>
        </p:spPr>
      </p:cxnSp>
      <p:cxnSp>
        <p:nvCxnSpPr>
          <p:cNvPr id="280" name="Shape 280"/>
          <p:cNvCxnSpPr/>
          <p:nvPr/>
        </p:nvCxnSpPr>
        <p:spPr>
          <a:xfrm flipH="1">
            <a:off x="7808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281" name="Shape 281"/>
          <p:cNvCxnSpPr/>
          <p:nvPr/>
        </p:nvCxnSpPr>
        <p:spPr>
          <a:xfrm flipH="1">
            <a:off x="6101542" y="3044098"/>
            <a:ext cx="2275500" cy="10500"/>
          </a:xfrm>
          <a:prstGeom prst="straightConnector1">
            <a:avLst/>
          </a:prstGeom>
          <a:noFill/>
          <a:ln w="9525" cap="flat" cmpd="sng">
            <a:solidFill>
              <a:srgbClr val="FFFFFF"/>
            </a:solidFill>
            <a:prstDash val="dot"/>
            <a:round/>
            <a:headEnd type="none" w="med" len="med"/>
            <a:tailEnd type="none" w="med" len="med"/>
          </a:ln>
        </p:spPr>
      </p:cxnSp>
      <p:cxnSp>
        <p:nvCxnSpPr>
          <p:cNvPr id="282" name="Shape 282"/>
          <p:cNvCxnSpPr/>
          <p:nvPr/>
        </p:nvCxnSpPr>
        <p:spPr>
          <a:xfrm flipH="1">
            <a:off x="780745" y="4593550"/>
            <a:ext cx="7596300" cy="10500"/>
          </a:xfrm>
          <a:prstGeom prst="straightConnector1">
            <a:avLst/>
          </a:prstGeom>
          <a:noFill/>
          <a:ln w="9525" cap="flat" cmpd="sng">
            <a:solidFill>
              <a:srgbClr val="B7B7B7"/>
            </a:solidFill>
            <a:prstDash val="solid"/>
            <a:round/>
            <a:headEnd type="none" w="med" len="med"/>
            <a:tailEnd type="none" w="med" len="med"/>
          </a:ln>
        </p:spPr>
      </p:cxnSp>
      <p:sp>
        <p:nvSpPr>
          <p:cNvPr id="283" name="Shape 283"/>
          <p:cNvSpPr/>
          <p:nvPr/>
        </p:nvSpPr>
        <p:spPr>
          <a:xfrm>
            <a:off x="3171573" y="1660783"/>
            <a:ext cx="2787300" cy="2787300"/>
          </a:xfrm>
          <a:prstGeom prst="pie">
            <a:avLst>
              <a:gd name="adj1" fmla="val 10795717"/>
              <a:gd name="adj2" fmla="val 16201261"/>
            </a:avLst>
          </a:prstGeom>
          <a:solidFill>
            <a:srgbClr val="9BC5E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84" name="Shape 284"/>
          <p:cNvSpPr/>
          <p:nvPr/>
        </p:nvSpPr>
        <p:spPr>
          <a:xfrm rot="5400000">
            <a:off x="3171560" y="1660783"/>
            <a:ext cx="2787300" cy="2787300"/>
          </a:xfrm>
          <a:prstGeom prst="pie">
            <a:avLst>
              <a:gd name="adj1" fmla="val 10795717"/>
              <a:gd name="adj2" fmla="val 16201261"/>
            </a:avLst>
          </a:prstGeom>
          <a:solidFill>
            <a:srgbClr val="0D47A1"/>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85" name="Shape 285"/>
          <p:cNvSpPr/>
          <p:nvPr/>
        </p:nvSpPr>
        <p:spPr>
          <a:xfrm rot="10800000">
            <a:off x="3171560" y="1660768"/>
            <a:ext cx="2787300" cy="2787300"/>
          </a:xfrm>
          <a:prstGeom prst="pie">
            <a:avLst>
              <a:gd name="adj1" fmla="val 10795717"/>
              <a:gd name="adj2" fmla="val 16201261"/>
            </a:avLst>
          </a:prstGeom>
          <a:solidFill>
            <a:srgbClr val="1976D2"/>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86" name="Shape 286"/>
          <p:cNvSpPr/>
          <p:nvPr/>
        </p:nvSpPr>
        <p:spPr>
          <a:xfrm rot="-5400000">
            <a:off x="3171573" y="1660768"/>
            <a:ext cx="2787300" cy="2787300"/>
          </a:xfrm>
          <a:prstGeom prst="pie">
            <a:avLst>
              <a:gd name="adj1" fmla="val 10795717"/>
              <a:gd name="adj2" fmla="val 16201261"/>
            </a:avLst>
          </a:prstGeom>
          <a:solidFill>
            <a:srgbClr val="2196F3"/>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287" name="Shape 287"/>
          <p:cNvGrpSpPr/>
          <p:nvPr/>
        </p:nvGrpSpPr>
        <p:grpSpPr>
          <a:xfrm>
            <a:off x="3078687" y="2700858"/>
            <a:ext cx="737729" cy="737729"/>
            <a:chOff x="2920647" y="2157958"/>
            <a:chExt cx="827700" cy="827700"/>
          </a:xfrm>
        </p:grpSpPr>
        <p:sp>
          <p:nvSpPr>
            <p:cNvPr id="288" name="Shape 288"/>
            <p:cNvSpPr/>
            <p:nvPr/>
          </p:nvSpPr>
          <p:spPr>
            <a:xfrm rot="2368348">
              <a:off x="3040494" y="2277805"/>
              <a:ext cx="588007" cy="588007"/>
            </a:xfrm>
            <a:prstGeom prst="pie">
              <a:avLst>
                <a:gd name="adj1" fmla="val 18953478"/>
                <a:gd name="adj2" fmla="val 8381030"/>
              </a:avLst>
            </a:prstGeom>
            <a:solidFill>
              <a:srgbClr val="9BC5E9"/>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9" name="Shape 289"/>
            <p:cNvSpPr/>
            <p:nvPr/>
          </p:nvSpPr>
          <p:spPr>
            <a:xfrm rot="248723">
              <a:off x="3023158" y="2234335"/>
              <a:ext cx="655715" cy="655993"/>
            </a:xfrm>
            <a:prstGeom prst="chord">
              <a:avLst>
                <a:gd name="adj1" fmla="val 2500565"/>
                <a:gd name="adj2" fmla="val 1811979"/>
              </a:avLst>
            </a:prstGeom>
            <a:solidFill>
              <a:srgbClr val="9BC5E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
        <p:nvSpPr>
          <p:cNvPr id="290" name="Shape 290"/>
          <p:cNvSpPr txBox="1"/>
          <p:nvPr/>
        </p:nvSpPr>
        <p:spPr>
          <a:xfrm>
            <a:off x="3199194"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01</a:t>
            </a:r>
            <a:endParaRPr sz="1600" b="1">
              <a:solidFill>
                <a:srgbClr val="FFFFFF"/>
              </a:solidFill>
              <a:latin typeface="Roboto"/>
              <a:ea typeface="Roboto"/>
              <a:cs typeface="Roboto"/>
              <a:sym typeface="Roboto"/>
            </a:endParaRPr>
          </a:p>
        </p:txBody>
      </p:sp>
      <p:grpSp>
        <p:nvGrpSpPr>
          <p:cNvPr id="291" name="Shape 291"/>
          <p:cNvGrpSpPr/>
          <p:nvPr/>
        </p:nvGrpSpPr>
        <p:grpSpPr>
          <a:xfrm rot="-5400000">
            <a:off x="4225338" y="3802929"/>
            <a:ext cx="737729" cy="737729"/>
            <a:chOff x="2920647" y="2157958"/>
            <a:chExt cx="827700" cy="827700"/>
          </a:xfrm>
        </p:grpSpPr>
        <p:sp>
          <p:nvSpPr>
            <p:cNvPr id="292" name="Shape 292"/>
            <p:cNvSpPr/>
            <p:nvPr/>
          </p:nvSpPr>
          <p:spPr>
            <a:xfrm rot="2368348">
              <a:off x="3040494" y="2277805"/>
              <a:ext cx="588007" cy="588007"/>
            </a:xfrm>
            <a:prstGeom prst="pie">
              <a:avLst>
                <a:gd name="adj1" fmla="val 18953478"/>
                <a:gd name="adj2" fmla="val 8381030"/>
              </a:avLst>
            </a:prstGeom>
            <a:solidFill>
              <a:srgbClr val="2196F3"/>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3" name="Shape 293"/>
            <p:cNvSpPr/>
            <p:nvPr/>
          </p:nvSpPr>
          <p:spPr>
            <a:xfrm rot="248723">
              <a:off x="3023158" y="2234335"/>
              <a:ext cx="655715" cy="655993"/>
            </a:xfrm>
            <a:prstGeom prst="chord">
              <a:avLst>
                <a:gd name="adj1" fmla="val 2500565"/>
                <a:gd name="adj2" fmla="val 1811979"/>
              </a:avLst>
            </a:prstGeom>
            <a:solidFill>
              <a:srgbClr val="2196F3"/>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
        <p:nvSpPr>
          <p:cNvPr id="294" name="Shape 294"/>
          <p:cNvSpPr txBox="1"/>
          <p:nvPr/>
        </p:nvSpPr>
        <p:spPr>
          <a:xfrm>
            <a:off x="4320431" y="3970948"/>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02</a:t>
            </a:r>
            <a:endParaRPr sz="1600" b="1">
              <a:solidFill>
                <a:srgbClr val="FFFFFF"/>
              </a:solidFill>
              <a:latin typeface="Roboto"/>
              <a:ea typeface="Roboto"/>
              <a:cs typeface="Roboto"/>
              <a:sym typeface="Roboto"/>
            </a:endParaRPr>
          </a:p>
        </p:txBody>
      </p:sp>
      <p:grpSp>
        <p:nvGrpSpPr>
          <p:cNvPr id="295" name="Shape 295"/>
          <p:cNvGrpSpPr/>
          <p:nvPr/>
        </p:nvGrpSpPr>
        <p:grpSpPr>
          <a:xfrm>
            <a:off x="5313093" y="2700655"/>
            <a:ext cx="737804" cy="737804"/>
            <a:chOff x="5428888" y="2158023"/>
            <a:chExt cx="828900" cy="828900"/>
          </a:xfrm>
        </p:grpSpPr>
        <p:sp>
          <p:nvSpPr>
            <p:cNvPr id="296" name="Shape 296"/>
            <p:cNvSpPr/>
            <p:nvPr/>
          </p:nvSpPr>
          <p:spPr>
            <a:xfrm rot="-8431175">
              <a:off x="5548912" y="2278047"/>
              <a:ext cx="588851" cy="588851"/>
            </a:xfrm>
            <a:prstGeom prst="pie">
              <a:avLst>
                <a:gd name="adj1" fmla="val 19686997"/>
                <a:gd name="adj2" fmla="val 7771013"/>
              </a:avLst>
            </a:prstGeom>
            <a:solidFill>
              <a:srgbClr val="1976D2"/>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97" name="Shape 297"/>
            <p:cNvSpPr/>
            <p:nvPr/>
          </p:nvSpPr>
          <p:spPr>
            <a:xfrm rot="-10551618">
              <a:off x="5498383" y="2253584"/>
              <a:ext cx="656613" cy="656891"/>
            </a:xfrm>
            <a:prstGeom prst="chord">
              <a:avLst>
                <a:gd name="adj1" fmla="val 2500565"/>
                <a:gd name="adj2" fmla="val 1811979"/>
              </a:avLst>
            </a:prstGeom>
            <a:solidFill>
              <a:srgbClr val="1976D2"/>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
        <p:nvSpPr>
          <p:cNvPr id="298" name="Shape 298"/>
          <p:cNvSpPr txBox="1"/>
          <p:nvPr/>
        </p:nvSpPr>
        <p:spPr>
          <a:xfrm>
            <a:off x="5404083" y="2882857"/>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03</a:t>
            </a:r>
            <a:endParaRPr sz="1600" b="1">
              <a:solidFill>
                <a:srgbClr val="FFFFFF"/>
              </a:solidFill>
              <a:latin typeface="Roboto"/>
              <a:ea typeface="Roboto"/>
              <a:cs typeface="Roboto"/>
              <a:sym typeface="Roboto"/>
            </a:endParaRPr>
          </a:p>
        </p:txBody>
      </p:sp>
      <p:grpSp>
        <p:nvGrpSpPr>
          <p:cNvPr id="299" name="Shape 299"/>
          <p:cNvGrpSpPr/>
          <p:nvPr/>
        </p:nvGrpSpPr>
        <p:grpSpPr>
          <a:xfrm rot="5400000">
            <a:off x="4193370" y="1569752"/>
            <a:ext cx="737729" cy="737729"/>
            <a:chOff x="2920647" y="2157958"/>
            <a:chExt cx="827700" cy="827700"/>
          </a:xfrm>
        </p:grpSpPr>
        <p:sp>
          <p:nvSpPr>
            <p:cNvPr id="300" name="Shape 300"/>
            <p:cNvSpPr/>
            <p:nvPr/>
          </p:nvSpPr>
          <p:spPr>
            <a:xfrm rot="2368348">
              <a:off x="3040494" y="2277805"/>
              <a:ext cx="588007" cy="588007"/>
            </a:xfrm>
            <a:prstGeom prst="pie">
              <a:avLst>
                <a:gd name="adj1" fmla="val 18953478"/>
                <a:gd name="adj2" fmla="val 8381030"/>
              </a:avLst>
            </a:prstGeom>
            <a:solidFill>
              <a:srgbClr val="0D47A1"/>
            </a:solidFill>
            <a:ln>
              <a:noFill/>
            </a:ln>
            <a:effectLst>
              <a:outerShdw blurRad="228600" dist="50800" dir="5400000" algn="tl" rotWithShape="0">
                <a:srgbClr val="000000">
                  <a:alpha val="549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1" name="Shape 301"/>
            <p:cNvSpPr/>
            <p:nvPr/>
          </p:nvSpPr>
          <p:spPr>
            <a:xfrm rot="248723">
              <a:off x="3023158" y="2234335"/>
              <a:ext cx="655715" cy="655993"/>
            </a:xfrm>
            <a:prstGeom prst="chord">
              <a:avLst>
                <a:gd name="adj1" fmla="val 2500565"/>
                <a:gd name="adj2" fmla="val 1811979"/>
              </a:avLst>
            </a:prstGeom>
            <a:solidFill>
              <a:srgbClr val="0D47A1"/>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sp>
        <p:nvSpPr>
          <p:cNvPr id="302" name="Shape 302"/>
          <p:cNvSpPr txBox="1"/>
          <p:nvPr/>
        </p:nvSpPr>
        <p:spPr>
          <a:xfrm>
            <a:off x="4320431" y="1765093"/>
            <a:ext cx="507900" cy="266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rgbClr val="FFFFFF"/>
                </a:solidFill>
                <a:latin typeface="Roboto"/>
                <a:ea typeface="Roboto"/>
                <a:cs typeface="Roboto"/>
                <a:sym typeface="Roboto"/>
              </a:rPr>
              <a:t>04</a:t>
            </a:r>
            <a:endParaRPr sz="1600" b="1">
              <a:solidFill>
                <a:srgbClr val="FFFFFF"/>
              </a:solidFill>
              <a:latin typeface="Roboto"/>
              <a:ea typeface="Roboto"/>
              <a:cs typeface="Roboto"/>
              <a:sym typeface="Roboto"/>
            </a:endParaRPr>
          </a:p>
        </p:txBody>
      </p:sp>
      <p:sp>
        <p:nvSpPr>
          <p:cNvPr id="303" name="Shape 303"/>
          <p:cNvSpPr/>
          <p:nvPr/>
        </p:nvSpPr>
        <p:spPr>
          <a:xfrm>
            <a:off x="3753714" y="2242913"/>
            <a:ext cx="1623000" cy="1623000"/>
          </a:xfrm>
          <a:prstGeom prst="ellipse">
            <a:avLst/>
          </a:prstGeom>
          <a:solidFill>
            <a:srgbClr val="1B212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7"/>
        <p:cNvGrpSpPr/>
        <p:nvPr/>
      </p:nvGrpSpPr>
      <p:grpSpPr>
        <a:xfrm>
          <a:off x="0" y="0"/>
          <a:ext cx="0" cy="0"/>
          <a:chOff x="0" y="0"/>
          <a:chExt cx="0" cy="0"/>
        </a:xfrm>
      </p:grpSpPr>
      <p:sp>
        <p:nvSpPr>
          <p:cNvPr id="308" name="Shape 308"/>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
              <a:t>Naive Bayes</a:t>
            </a:r>
            <a:endParaRPr/>
          </a:p>
        </p:txBody>
      </p:sp>
      <p:sp>
        <p:nvSpPr>
          <p:cNvPr id="309" name="Shape 309"/>
          <p:cNvSpPr txBox="1">
            <a:spLocks noGrp="1"/>
          </p:cNvSpPr>
          <p:nvPr>
            <p:ph type="body" idx="1"/>
          </p:nvPr>
        </p:nvSpPr>
        <p:spPr>
          <a:xfrm>
            <a:off x="1012225" y="1177075"/>
            <a:ext cx="3688500" cy="3589800"/>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400" b="1" i="1"/>
              <a:t>Details of steps</a:t>
            </a:r>
            <a:endParaRPr sz="1400" b="1" i="1"/>
          </a:p>
          <a:p>
            <a:pPr marL="457200" lvl="0" indent="-311150" rtl="0">
              <a:lnSpc>
                <a:spcPct val="150000"/>
              </a:lnSpc>
              <a:spcBef>
                <a:spcPts val="1600"/>
              </a:spcBef>
              <a:spcAft>
                <a:spcPts val="0"/>
              </a:spcAft>
              <a:buSzPts val="1300"/>
              <a:buChar char="-"/>
            </a:pPr>
            <a:r>
              <a:rPr lang="en"/>
              <a:t>Analyze data and find classes</a:t>
            </a:r>
            <a:endParaRPr/>
          </a:p>
          <a:p>
            <a:pPr marL="457200" lvl="0" indent="-311150" rtl="0">
              <a:lnSpc>
                <a:spcPct val="150000"/>
              </a:lnSpc>
              <a:spcBef>
                <a:spcPts val="0"/>
              </a:spcBef>
              <a:spcAft>
                <a:spcPts val="0"/>
              </a:spcAft>
              <a:buSzPts val="1300"/>
              <a:buChar char="-"/>
            </a:pPr>
            <a:r>
              <a:rPr lang="en"/>
              <a:t>Split data in 75:25 ratio</a:t>
            </a:r>
            <a:endParaRPr/>
          </a:p>
          <a:p>
            <a:pPr marL="457200" lvl="0" indent="-311150" rtl="0">
              <a:lnSpc>
                <a:spcPct val="150000"/>
              </a:lnSpc>
              <a:spcBef>
                <a:spcPts val="0"/>
              </a:spcBef>
              <a:spcAft>
                <a:spcPts val="0"/>
              </a:spcAft>
              <a:buSzPts val="1300"/>
              <a:buChar char="-"/>
            </a:pPr>
            <a:r>
              <a:rPr lang="en"/>
              <a:t>Text Preprocessing</a:t>
            </a:r>
            <a:endParaRPr/>
          </a:p>
          <a:p>
            <a:pPr marL="457200" lvl="0" indent="-311150" rtl="0">
              <a:lnSpc>
                <a:spcPct val="150000"/>
              </a:lnSpc>
              <a:spcBef>
                <a:spcPts val="0"/>
              </a:spcBef>
              <a:spcAft>
                <a:spcPts val="0"/>
              </a:spcAft>
              <a:buSzPts val="1300"/>
              <a:buChar char="-"/>
            </a:pPr>
            <a:r>
              <a:rPr lang="en"/>
              <a:t>Create dictionary of tokens</a:t>
            </a:r>
            <a:endParaRPr/>
          </a:p>
          <a:p>
            <a:pPr marL="457200" lvl="0" indent="-311150" rtl="0">
              <a:lnSpc>
                <a:spcPct val="150000"/>
              </a:lnSpc>
              <a:spcBef>
                <a:spcPts val="0"/>
              </a:spcBef>
              <a:spcAft>
                <a:spcPts val="0"/>
              </a:spcAft>
              <a:buSzPts val="1300"/>
              <a:buChar char="-"/>
            </a:pPr>
            <a:r>
              <a:rPr lang="en"/>
              <a:t>Calculate Class Probabilities</a:t>
            </a:r>
            <a:endParaRPr/>
          </a:p>
          <a:p>
            <a:pPr marL="457200" lvl="0" indent="-311150" rtl="0">
              <a:lnSpc>
                <a:spcPct val="150000"/>
              </a:lnSpc>
              <a:spcBef>
                <a:spcPts val="0"/>
              </a:spcBef>
              <a:spcAft>
                <a:spcPts val="0"/>
              </a:spcAft>
              <a:buSzPts val="1300"/>
              <a:buChar char="-"/>
            </a:pPr>
            <a:r>
              <a:rPr lang="en"/>
              <a:t>Test a single unseen doc</a:t>
            </a:r>
            <a:endParaRPr/>
          </a:p>
          <a:p>
            <a:pPr marL="457200" lvl="0" indent="-311150" rtl="0">
              <a:lnSpc>
                <a:spcPct val="150000"/>
              </a:lnSpc>
              <a:spcBef>
                <a:spcPts val="0"/>
              </a:spcBef>
              <a:spcAft>
                <a:spcPts val="0"/>
              </a:spcAft>
              <a:buSzPts val="1300"/>
              <a:buChar char="-"/>
            </a:pPr>
            <a:r>
              <a:rPr lang="en"/>
              <a:t>Test a pool of 25% unseen docs</a:t>
            </a:r>
            <a:endParaRPr/>
          </a:p>
          <a:p>
            <a:pPr marL="457200" lvl="0" indent="-311150" rtl="0">
              <a:lnSpc>
                <a:spcPct val="150000"/>
              </a:lnSpc>
              <a:spcBef>
                <a:spcPts val="0"/>
              </a:spcBef>
              <a:spcAft>
                <a:spcPts val="0"/>
              </a:spcAft>
              <a:buSzPts val="1300"/>
              <a:buChar char="-"/>
            </a:pPr>
            <a:r>
              <a:rPr lang="en"/>
              <a:t>Calculate Metrics</a:t>
            </a:r>
            <a:endParaRPr/>
          </a:p>
          <a:p>
            <a:pPr marL="457200" lvl="0" indent="-311150">
              <a:lnSpc>
                <a:spcPct val="150000"/>
              </a:lnSpc>
              <a:spcBef>
                <a:spcPts val="0"/>
              </a:spcBef>
              <a:spcAft>
                <a:spcPts val="0"/>
              </a:spcAft>
              <a:buSzPts val="1300"/>
              <a:buChar char="-"/>
            </a:pPr>
            <a:r>
              <a:rPr lang="en"/>
              <a:t>Precision, Recall &amp; Accuracy</a:t>
            </a:r>
            <a:endParaRPr/>
          </a:p>
        </p:txBody>
      </p:sp>
      <p:graphicFrame>
        <p:nvGraphicFramePr>
          <p:cNvPr id="310" name="Shape 310"/>
          <p:cNvGraphicFramePr/>
          <p:nvPr/>
        </p:nvGraphicFramePr>
        <p:xfrm>
          <a:off x="4856675" y="1177000"/>
          <a:ext cx="3000000" cy="3000000"/>
        </p:xfrm>
        <a:graphic>
          <a:graphicData uri="http://schemas.openxmlformats.org/drawingml/2006/table">
            <a:tbl>
              <a:tblPr>
                <a:noFill/>
                <a:tableStyleId>{70653991-837E-4FD1-BA68-0262496FA106}</a:tableStyleId>
              </a:tblPr>
              <a:tblGrid>
                <a:gridCol w="983225"/>
                <a:gridCol w="983225"/>
                <a:gridCol w="983225"/>
                <a:gridCol w="983225"/>
              </a:tblGrid>
              <a:tr h="515500">
                <a:tc>
                  <a:txBody>
                    <a:bodyPr/>
                    <a:lstStyle/>
                    <a:p>
                      <a:pPr marL="0" lvl="0" indent="0">
                        <a:spcBef>
                          <a:spcPts val="0"/>
                        </a:spcBef>
                        <a:spcAft>
                          <a:spcPts val="0"/>
                        </a:spcAft>
                        <a:buNone/>
                      </a:pPr>
                      <a:endParaRPr>
                        <a:solidFill>
                          <a:srgbClr val="FFFFFF"/>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rtl="0">
                        <a:spcBef>
                          <a:spcPts val="0"/>
                        </a:spcBef>
                        <a:spcAft>
                          <a:spcPts val="0"/>
                        </a:spcAft>
                        <a:buNone/>
                      </a:pPr>
                      <a:r>
                        <a:rPr lang="en">
                          <a:solidFill>
                            <a:srgbClr val="FFFFFF"/>
                          </a:solidFill>
                        </a:rPr>
                        <a:t>Precision</a:t>
                      </a:r>
                      <a:endParaRPr>
                        <a:solidFill>
                          <a:srgbClr val="FFFFFF"/>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spcBef>
                          <a:spcPts val="0"/>
                        </a:spcBef>
                        <a:spcAft>
                          <a:spcPts val="0"/>
                        </a:spcAft>
                        <a:buNone/>
                      </a:pPr>
                      <a:r>
                        <a:rPr lang="en">
                          <a:solidFill>
                            <a:srgbClr val="FFFFFF"/>
                          </a:solidFill>
                        </a:rPr>
                        <a:t>Recall</a:t>
                      </a:r>
                      <a:endParaRPr>
                        <a:solidFill>
                          <a:srgbClr val="FFFFFF"/>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rtl="0">
                        <a:spcBef>
                          <a:spcPts val="0"/>
                        </a:spcBef>
                        <a:spcAft>
                          <a:spcPts val="0"/>
                        </a:spcAft>
                        <a:buNone/>
                      </a:pPr>
                      <a:r>
                        <a:rPr lang="en">
                          <a:solidFill>
                            <a:srgbClr val="FFFFFF"/>
                          </a:solidFill>
                        </a:rPr>
                        <a:t>F1</a:t>
                      </a:r>
                      <a:endParaRPr>
                        <a:solidFill>
                          <a:srgbClr val="FFFFFF"/>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r>
              <a:tr h="1024775">
                <a:tc>
                  <a:txBody>
                    <a:bodyPr/>
                    <a:lstStyle/>
                    <a:p>
                      <a:pPr marL="0" lvl="0" indent="0">
                        <a:spcBef>
                          <a:spcPts val="0"/>
                        </a:spcBef>
                        <a:spcAft>
                          <a:spcPts val="0"/>
                        </a:spcAft>
                        <a:buNone/>
                      </a:pPr>
                      <a:r>
                        <a:rPr lang="en">
                          <a:solidFill>
                            <a:srgbClr val="FFFFFF"/>
                          </a:solidFill>
                        </a:rPr>
                        <a:t>Emails</a:t>
                      </a:r>
                      <a:endParaRPr>
                        <a:solidFill>
                          <a:srgbClr val="FFFFFF"/>
                        </a:solidFill>
                      </a:endParaRPr>
                    </a:p>
                  </a:txBody>
                  <a:tcPr marL="91425" marR="91425" marT="91425" marB="91425">
                    <a:lnT w="9525" cap="flat" cmpd="sng">
                      <a:solidFill>
                        <a:srgbClr val="FFFFFF"/>
                      </a:solidFill>
                      <a:prstDash val="solid"/>
                      <a:round/>
                      <a:headEnd type="none" w="sm" len="sm"/>
                      <a:tailEnd type="none" w="sm" len="sm"/>
                    </a:lnT>
                  </a:tcPr>
                </a:tc>
                <a:tc>
                  <a:txBody>
                    <a:bodyPr/>
                    <a:lstStyle/>
                    <a:p>
                      <a:pPr marL="0" lvl="0" indent="0" rtl="0">
                        <a:spcBef>
                          <a:spcPts val="0"/>
                        </a:spcBef>
                        <a:spcAft>
                          <a:spcPts val="0"/>
                        </a:spcAft>
                        <a:buNone/>
                      </a:pPr>
                      <a:r>
                        <a:rPr lang="en">
                          <a:solidFill>
                            <a:srgbClr val="FFFFFF"/>
                          </a:solidFill>
                        </a:rPr>
                        <a:t>0.915</a:t>
                      </a:r>
                      <a:endParaRPr>
                        <a:solidFill>
                          <a:srgbClr val="FFFFFF"/>
                        </a:solidFill>
                      </a:endParaRPr>
                    </a:p>
                  </a:txBody>
                  <a:tcPr marL="91425" marR="91425" marT="91425" marB="91425">
                    <a:lnT w="9525" cap="flat" cmpd="sng">
                      <a:solidFill>
                        <a:srgbClr val="FFFFFF"/>
                      </a:solidFill>
                      <a:prstDash val="solid"/>
                      <a:round/>
                      <a:headEnd type="none" w="sm" len="sm"/>
                      <a:tailEnd type="none" w="sm" len="sm"/>
                    </a:lnT>
                  </a:tcPr>
                </a:tc>
                <a:tc>
                  <a:txBody>
                    <a:bodyPr/>
                    <a:lstStyle/>
                    <a:p>
                      <a:pPr marL="0" lvl="0" indent="0" rtl="0">
                        <a:spcBef>
                          <a:spcPts val="0"/>
                        </a:spcBef>
                        <a:spcAft>
                          <a:spcPts val="0"/>
                        </a:spcAft>
                        <a:buNone/>
                      </a:pPr>
                      <a:r>
                        <a:rPr lang="en">
                          <a:solidFill>
                            <a:srgbClr val="FFFFFF"/>
                          </a:solidFill>
                        </a:rPr>
                        <a:t>0.937</a:t>
                      </a:r>
                      <a:endParaRPr>
                        <a:solidFill>
                          <a:srgbClr val="FFFFFF"/>
                        </a:solidFill>
                      </a:endParaRPr>
                    </a:p>
                  </a:txBody>
                  <a:tcPr marL="91425" marR="91425" marT="91425" marB="91425">
                    <a:lnT w="9525" cap="flat" cmpd="sng">
                      <a:solidFill>
                        <a:srgbClr val="FFFFFF"/>
                      </a:solidFill>
                      <a:prstDash val="solid"/>
                      <a:round/>
                      <a:headEnd type="none" w="sm" len="sm"/>
                      <a:tailEnd type="none" w="sm" len="sm"/>
                    </a:lnT>
                  </a:tcPr>
                </a:tc>
                <a:tc>
                  <a:txBody>
                    <a:bodyPr/>
                    <a:lstStyle/>
                    <a:p>
                      <a:pPr marL="0" lvl="0" indent="0" rtl="0">
                        <a:spcBef>
                          <a:spcPts val="0"/>
                        </a:spcBef>
                        <a:spcAft>
                          <a:spcPts val="0"/>
                        </a:spcAft>
                        <a:buNone/>
                      </a:pPr>
                      <a:r>
                        <a:rPr lang="en">
                          <a:solidFill>
                            <a:srgbClr val="FFFFFF"/>
                          </a:solidFill>
                        </a:rPr>
                        <a:t>0.912</a:t>
                      </a:r>
                      <a:endParaRPr>
                        <a:solidFill>
                          <a:srgbClr val="FFFFFF"/>
                        </a:solidFill>
                      </a:endParaRPr>
                    </a:p>
                  </a:txBody>
                  <a:tcPr marL="91425" marR="91425" marT="91425" marB="91425">
                    <a:lnT w="9525" cap="flat" cmpd="sng">
                      <a:solidFill>
                        <a:srgbClr val="FFFFFF"/>
                      </a:solidFill>
                      <a:prstDash val="solid"/>
                      <a:round/>
                      <a:headEnd type="none" w="sm" len="sm"/>
                      <a:tailEnd type="none" w="sm" len="sm"/>
                    </a:lnT>
                  </a:tcPr>
                </a:tc>
              </a:tr>
              <a:tr h="1024775">
                <a:tc>
                  <a:txBody>
                    <a:bodyPr/>
                    <a:lstStyle/>
                    <a:p>
                      <a:pPr marL="0" lvl="0" indent="0">
                        <a:spcBef>
                          <a:spcPts val="0"/>
                        </a:spcBef>
                        <a:spcAft>
                          <a:spcPts val="0"/>
                        </a:spcAft>
                        <a:buNone/>
                      </a:pPr>
                      <a:r>
                        <a:rPr lang="en">
                          <a:solidFill>
                            <a:srgbClr val="FFFFFF"/>
                          </a:solidFill>
                        </a:rPr>
                        <a:t>Legal Cases</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0.929</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0.917</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0.916</a:t>
                      </a:r>
                      <a:endParaRPr>
                        <a:solidFill>
                          <a:srgbClr val="FFFFFF"/>
                        </a:solidFill>
                      </a:endParaRPr>
                    </a:p>
                  </a:txBody>
                  <a:tcPr marL="91425" marR="91425" marT="91425" marB="91425"/>
                </a:tc>
              </a:tr>
              <a:tr h="1024775">
                <a:tc>
                  <a:txBody>
                    <a:bodyPr/>
                    <a:lstStyle/>
                    <a:p>
                      <a:pPr marL="0" lvl="0" indent="0" rtl="0">
                        <a:spcBef>
                          <a:spcPts val="0"/>
                        </a:spcBef>
                        <a:spcAft>
                          <a:spcPts val="0"/>
                        </a:spcAft>
                        <a:buNone/>
                      </a:pPr>
                      <a:r>
                        <a:rPr lang="en">
                          <a:solidFill>
                            <a:srgbClr val="FFFFFF"/>
                          </a:solidFill>
                        </a:rPr>
                        <a:t>Sentence Data</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0.973</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0.978</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0.973</a:t>
                      </a:r>
                      <a:endParaRPr>
                        <a:solidFill>
                          <a:srgbClr val="FFFFFF"/>
                        </a:solidFill>
                      </a:endParaRPr>
                    </a:p>
                  </a:txBody>
                  <a:tcPr marL="91425" marR="91425" marT="91425" marB="91425"/>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Rocchio Classification</a:t>
            </a:r>
            <a:endParaRPr/>
          </a:p>
        </p:txBody>
      </p:sp>
      <p:sp>
        <p:nvSpPr>
          <p:cNvPr id="316" name="Shape 316"/>
          <p:cNvSpPr txBox="1">
            <a:spLocks noGrp="1"/>
          </p:cNvSpPr>
          <p:nvPr>
            <p:ph type="body" idx="1"/>
          </p:nvPr>
        </p:nvSpPr>
        <p:spPr>
          <a:xfrm>
            <a:off x="1012225" y="1177075"/>
            <a:ext cx="3688500" cy="3589800"/>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400" b="1" i="1"/>
              <a:t>Details of steps</a:t>
            </a:r>
            <a:endParaRPr sz="1400" b="1" i="1"/>
          </a:p>
          <a:p>
            <a:pPr marL="457200" lvl="0" indent="-311150" rtl="0">
              <a:lnSpc>
                <a:spcPct val="150000"/>
              </a:lnSpc>
              <a:spcBef>
                <a:spcPts val="1600"/>
              </a:spcBef>
              <a:spcAft>
                <a:spcPts val="0"/>
              </a:spcAft>
              <a:buSzPts val="1300"/>
              <a:buChar char="-"/>
            </a:pPr>
            <a:r>
              <a:rPr lang="en"/>
              <a:t>Analyze data and find classes</a:t>
            </a:r>
            <a:endParaRPr/>
          </a:p>
          <a:p>
            <a:pPr marL="457200" lvl="0" indent="-311150" rtl="0">
              <a:lnSpc>
                <a:spcPct val="150000"/>
              </a:lnSpc>
              <a:spcBef>
                <a:spcPts val="0"/>
              </a:spcBef>
              <a:spcAft>
                <a:spcPts val="0"/>
              </a:spcAft>
              <a:buSzPts val="1300"/>
              <a:buChar char="-"/>
            </a:pPr>
            <a:r>
              <a:rPr lang="en"/>
              <a:t>Split data in 75:25 ratio</a:t>
            </a:r>
            <a:endParaRPr/>
          </a:p>
          <a:p>
            <a:pPr marL="457200" lvl="0" indent="-311150" rtl="0">
              <a:lnSpc>
                <a:spcPct val="150000"/>
              </a:lnSpc>
              <a:spcBef>
                <a:spcPts val="0"/>
              </a:spcBef>
              <a:spcAft>
                <a:spcPts val="0"/>
              </a:spcAft>
              <a:buSzPts val="1300"/>
              <a:buChar char="-"/>
            </a:pPr>
            <a:r>
              <a:rPr lang="en"/>
              <a:t>Text Preprocessing</a:t>
            </a:r>
            <a:endParaRPr/>
          </a:p>
          <a:p>
            <a:pPr marL="457200" lvl="0" indent="-311150" rtl="0">
              <a:lnSpc>
                <a:spcPct val="150000"/>
              </a:lnSpc>
              <a:spcBef>
                <a:spcPts val="0"/>
              </a:spcBef>
              <a:spcAft>
                <a:spcPts val="0"/>
              </a:spcAft>
              <a:buSzPts val="1300"/>
              <a:buChar char="-"/>
            </a:pPr>
            <a:r>
              <a:rPr lang="en"/>
              <a:t>Create dictionary of tokens</a:t>
            </a:r>
            <a:endParaRPr/>
          </a:p>
          <a:p>
            <a:pPr marL="457200" lvl="0" indent="-311150" rtl="0">
              <a:lnSpc>
                <a:spcPct val="150000"/>
              </a:lnSpc>
              <a:spcBef>
                <a:spcPts val="0"/>
              </a:spcBef>
              <a:spcAft>
                <a:spcPts val="0"/>
              </a:spcAft>
              <a:buSzPts val="1300"/>
              <a:buChar char="-"/>
            </a:pPr>
            <a:r>
              <a:rPr lang="en"/>
              <a:t>Calculate Centroids</a:t>
            </a:r>
            <a:endParaRPr/>
          </a:p>
          <a:p>
            <a:pPr marL="457200" lvl="0" indent="-311150" rtl="0">
              <a:lnSpc>
                <a:spcPct val="150000"/>
              </a:lnSpc>
              <a:spcBef>
                <a:spcPts val="0"/>
              </a:spcBef>
              <a:spcAft>
                <a:spcPts val="0"/>
              </a:spcAft>
              <a:buSzPts val="1300"/>
              <a:buChar char="-"/>
            </a:pPr>
            <a:r>
              <a:rPr lang="en"/>
              <a:t>Test a single unseen doc</a:t>
            </a:r>
            <a:endParaRPr/>
          </a:p>
          <a:p>
            <a:pPr marL="457200" lvl="0" indent="-311150" rtl="0">
              <a:lnSpc>
                <a:spcPct val="150000"/>
              </a:lnSpc>
              <a:spcBef>
                <a:spcPts val="0"/>
              </a:spcBef>
              <a:spcAft>
                <a:spcPts val="0"/>
              </a:spcAft>
              <a:buSzPts val="1300"/>
              <a:buChar char="-"/>
            </a:pPr>
            <a:r>
              <a:rPr lang="en"/>
              <a:t>Test a pool of 25% unseen docs</a:t>
            </a:r>
            <a:endParaRPr/>
          </a:p>
          <a:p>
            <a:pPr marL="457200" lvl="0" indent="-311150" rtl="0">
              <a:lnSpc>
                <a:spcPct val="150000"/>
              </a:lnSpc>
              <a:spcBef>
                <a:spcPts val="0"/>
              </a:spcBef>
              <a:spcAft>
                <a:spcPts val="0"/>
              </a:spcAft>
              <a:buSzPts val="1300"/>
              <a:buChar char="-"/>
            </a:pPr>
            <a:r>
              <a:rPr lang="en"/>
              <a:t>Calculate Metrics</a:t>
            </a:r>
            <a:endParaRPr/>
          </a:p>
          <a:p>
            <a:pPr marL="457200" lvl="0" indent="-311150" rtl="0">
              <a:lnSpc>
                <a:spcPct val="150000"/>
              </a:lnSpc>
              <a:spcBef>
                <a:spcPts val="0"/>
              </a:spcBef>
              <a:spcAft>
                <a:spcPts val="0"/>
              </a:spcAft>
              <a:buSzPts val="1300"/>
              <a:buChar char="-"/>
            </a:pPr>
            <a:r>
              <a:rPr lang="en"/>
              <a:t>Precision, Recall &amp; Accuracy</a:t>
            </a:r>
            <a:endParaRPr/>
          </a:p>
        </p:txBody>
      </p:sp>
      <p:graphicFrame>
        <p:nvGraphicFramePr>
          <p:cNvPr id="317" name="Shape 317"/>
          <p:cNvGraphicFramePr/>
          <p:nvPr/>
        </p:nvGraphicFramePr>
        <p:xfrm>
          <a:off x="4856675" y="1177000"/>
          <a:ext cx="3000000" cy="3000000"/>
        </p:xfrm>
        <a:graphic>
          <a:graphicData uri="http://schemas.openxmlformats.org/drawingml/2006/table">
            <a:tbl>
              <a:tblPr>
                <a:noFill/>
                <a:tableStyleId>{70653991-837E-4FD1-BA68-0262496FA106}</a:tableStyleId>
              </a:tblPr>
              <a:tblGrid>
                <a:gridCol w="983225"/>
                <a:gridCol w="983225"/>
                <a:gridCol w="983225"/>
                <a:gridCol w="983225"/>
              </a:tblGrid>
              <a:tr h="515500">
                <a:tc>
                  <a:txBody>
                    <a:bodyPr/>
                    <a:lstStyle/>
                    <a:p>
                      <a:pPr marL="0" lvl="0" indent="0" rtl="0">
                        <a:spcBef>
                          <a:spcPts val="0"/>
                        </a:spcBef>
                        <a:spcAft>
                          <a:spcPts val="0"/>
                        </a:spcAft>
                        <a:buNone/>
                      </a:pPr>
                      <a:endParaRPr>
                        <a:solidFill>
                          <a:srgbClr val="FFFFFF"/>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rtl="0">
                        <a:spcBef>
                          <a:spcPts val="0"/>
                        </a:spcBef>
                        <a:spcAft>
                          <a:spcPts val="0"/>
                        </a:spcAft>
                        <a:buNone/>
                      </a:pPr>
                      <a:r>
                        <a:rPr lang="en">
                          <a:solidFill>
                            <a:srgbClr val="FFFFFF"/>
                          </a:solidFill>
                        </a:rPr>
                        <a:t>Precision</a:t>
                      </a:r>
                      <a:endParaRPr>
                        <a:solidFill>
                          <a:srgbClr val="FFFFFF"/>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rtl="0">
                        <a:spcBef>
                          <a:spcPts val="0"/>
                        </a:spcBef>
                        <a:spcAft>
                          <a:spcPts val="0"/>
                        </a:spcAft>
                        <a:buNone/>
                      </a:pPr>
                      <a:r>
                        <a:rPr lang="en">
                          <a:solidFill>
                            <a:srgbClr val="FFFFFF"/>
                          </a:solidFill>
                        </a:rPr>
                        <a:t>Recall</a:t>
                      </a:r>
                      <a:endParaRPr>
                        <a:solidFill>
                          <a:srgbClr val="FFFFFF"/>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rtl="0">
                        <a:spcBef>
                          <a:spcPts val="0"/>
                        </a:spcBef>
                        <a:spcAft>
                          <a:spcPts val="0"/>
                        </a:spcAft>
                        <a:buNone/>
                      </a:pPr>
                      <a:r>
                        <a:rPr lang="en">
                          <a:solidFill>
                            <a:srgbClr val="FFFFFF"/>
                          </a:solidFill>
                        </a:rPr>
                        <a:t>F1</a:t>
                      </a:r>
                      <a:endParaRPr>
                        <a:solidFill>
                          <a:srgbClr val="FFFFFF"/>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r>
              <a:tr h="1024775">
                <a:tc>
                  <a:txBody>
                    <a:bodyPr/>
                    <a:lstStyle/>
                    <a:p>
                      <a:pPr marL="0" lvl="0" indent="0" rtl="0">
                        <a:spcBef>
                          <a:spcPts val="0"/>
                        </a:spcBef>
                        <a:spcAft>
                          <a:spcPts val="0"/>
                        </a:spcAft>
                        <a:buNone/>
                      </a:pPr>
                      <a:r>
                        <a:rPr lang="en">
                          <a:solidFill>
                            <a:srgbClr val="FFFFFF"/>
                          </a:solidFill>
                        </a:rPr>
                        <a:t>Emails</a:t>
                      </a:r>
                      <a:endParaRPr>
                        <a:solidFill>
                          <a:srgbClr val="FFFFFF"/>
                        </a:solidFill>
                      </a:endParaRPr>
                    </a:p>
                  </a:txBody>
                  <a:tcPr marL="91425" marR="91425" marT="91425" marB="91425">
                    <a:lnT w="9525" cap="flat" cmpd="sng">
                      <a:solidFill>
                        <a:srgbClr val="FFFFFF"/>
                      </a:solidFill>
                      <a:prstDash val="solid"/>
                      <a:round/>
                      <a:headEnd type="none" w="sm" len="sm"/>
                      <a:tailEnd type="none" w="sm" len="sm"/>
                    </a:lnT>
                  </a:tcPr>
                </a:tc>
                <a:tc>
                  <a:txBody>
                    <a:bodyPr/>
                    <a:lstStyle/>
                    <a:p>
                      <a:pPr marL="0" lvl="0" indent="0" rtl="0">
                        <a:spcBef>
                          <a:spcPts val="0"/>
                        </a:spcBef>
                        <a:spcAft>
                          <a:spcPts val="0"/>
                        </a:spcAft>
                        <a:buNone/>
                      </a:pPr>
                      <a:r>
                        <a:rPr lang="en">
                          <a:solidFill>
                            <a:srgbClr val="FFFFFF"/>
                          </a:solidFill>
                        </a:rPr>
                        <a:t>0.890</a:t>
                      </a:r>
                      <a:endParaRPr>
                        <a:solidFill>
                          <a:srgbClr val="FFFFFF"/>
                        </a:solidFill>
                      </a:endParaRPr>
                    </a:p>
                  </a:txBody>
                  <a:tcPr marL="91425" marR="91425" marT="91425" marB="91425">
                    <a:lnT w="9525" cap="flat" cmpd="sng">
                      <a:solidFill>
                        <a:srgbClr val="FFFFFF"/>
                      </a:solidFill>
                      <a:prstDash val="solid"/>
                      <a:round/>
                      <a:headEnd type="none" w="sm" len="sm"/>
                      <a:tailEnd type="none" w="sm" len="sm"/>
                    </a:lnT>
                  </a:tcPr>
                </a:tc>
                <a:tc>
                  <a:txBody>
                    <a:bodyPr/>
                    <a:lstStyle/>
                    <a:p>
                      <a:pPr marL="0" lvl="0" indent="0" rtl="0">
                        <a:spcBef>
                          <a:spcPts val="0"/>
                        </a:spcBef>
                        <a:spcAft>
                          <a:spcPts val="0"/>
                        </a:spcAft>
                        <a:buNone/>
                      </a:pPr>
                      <a:r>
                        <a:rPr lang="en">
                          <a:solidFill>
                            <a:srgbClr val="FFFFFF"/>
                          </a:solidFill>
                        </a:rPr>
                        <a:t>0.903</a:t>
                      </a:r>
                      <a:endParaRPr>
                        <a:solidFill>
                          <a:srgbClr val="FFFFFF"/>
                        </a:solidFill>
                      </a:endParaRPr>
                    </a:p>
                  </a:txBody>
                  <a:tcPr marL="91425" marR="91425" marT="91425" marB="91425">
                    <a:lnT w="9525" cap="flat" cmpd="sng">
                      <a:solidFill>
                        <a:srgbClr val="FFFFFF"/>
                      </a:solidFill>
                      <a:prstDash val="solid"/>
                      <a:round/>
                      <a:headEnd type="none" w="sm" len="sm"/>
                      <a:tailEnd type="none" w="sm" len="sm"/>
                    </a:lnT>
                  </a:tcPr>
                </a:tc>
                <a:tc>
                  <a:txBody>
                    <a:bodyPr/>
                    <a:lstStyle/>
                    <a:p>
                      <a:pPr marL="0" lvl="0" indent="0" rtl="0">
                        <a:spcBef>
                          <a:spcPts val="0"/>
                        </a:spcBef>
                        <a:spcAft>
                          <a:spcPts val="0"/>
                        </a:spcAft>
                        <a:buNone/>
                      </a:pPr>
                      <a:r>
                        <a:rPr lang="en">
                          <a:solidFill>
                            <a:srgbClr val="FFFFFF"/>
                          </a:solidFill>
                        </a:rPr>
                        <a:t>0.889</a:t>
                      </a:r>
                      <a:endParaRPr>
                        <a:solidFill>
                          <a:srgbClr val="FFFFFF"/>
                        </a:solidFill>
                      </a:endParaRPr>
                    </a:p>
                  </a:txBody>
                  <a:tcPr marL="91425" marR="91425" marT="91425" marB="91425">
                    <a:lnT w="9525" cap="flat" cmpd="sng">
                      <a:solidFill>
                        <a:srgbClr val="FFFFFF"/>
                      </a:solidFill>
                      <a:prstDash val="solid"/>
                      <a:round/>
                      <a:headEnd type="none" w="sm" len="sm"/>
                      <a:tailEnd type="none" w="sm" len="sm"/>
                    </a:lnT>
                  </a:tcPr>
                </a:tc>
              </a:tr>
              <a:tr h="1024775">
                <a:tc>
                  <a:txBody>
                    <a:bodyPr/>
                    <a:lstStyle/>
                    <a:p>
                      <a:pPr marL="0" lvl="0" indent="0" rtl="0">
                        <a:spcBef>
                          <a:spcPts val="0"/>
                        </a:spcBef>
                        <a:spcAft>
                          <a:spcPts val="0"/>
                        </a:spcAft>
                        <a:buNone/>
                      </a:pPr>
                      <a:r>
                        <a:rPr lang="en">
                          <a:solidFill>
                            <a:srgbClr val="FFFFFF"/>
                          </a:solidFill>
                        </a:rPr>
                        <a:t>Legal Cases</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0.994</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0.992</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0.993</a:t>
                      </a:r>
                      <a:endParaRPr>
                        <a:solidFill>
                          <a:srgbClr val="FFFFFF"/>
                        </a:solidFill>
                      </a:endParaRPr>
                    </a:p>
                  </a:txBody>
                  <a:tcPr marL="91425" marR="91425" marT="91425" marB="91425"/>
                </a:tc>
              </a:tr>
              <a:tr h="1024775">
                <a:tc>
                  <a:txBody>
                    <a:bodyPr/>
                    <a:lstStyle/>
                    <a:p>
                      <a:pPr marL="0" lvl="0" indent="0" rtl="0">
                        <a:spcBef>
                          <a:spcPts val="0"/>
                        </a:spcBef>
                        <a:spcAft>
                          <a:spcPts val="0"/>
                        </a:spcAft>
                        <a:buNone/>
                      </a:pPr>
                      <a:r>
                        <a:rPr lang="en">
                          <a:solidFill>
                            <a:srgbClr val="FFFFFF"/>
                          </a:solidFill>
                        </a:rPr>
                        <a:t>Sentence Data</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0.884</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0.914</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0.887</a:t>
                      </a:r>
                      <a:endParaRPr>
                        <a:solidFill>
                          <a:srgbClr val="FFFFFF"/>
                        </a:solidFill>
                      </a:endParaRPr>
                    </a:p>
                  </a:txBody>
                  <a:tcPr marL="91425" marR="91425" marT="91425" marB="91425"/>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Shape 32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a:t>KNN Classification</a:t>
            </a:r>
            <a:endParaRPr/>
          </a:p>
        </p:txBody>
      </p:sp>
      <p:sp>
        <p:nvSpPr>
          <p:cNvPr id="323" name="Shape 323"/>
          <p:cNvSpPr txBox="1">
            <a:spLocks noGrp="1"/>
          </p:cNvSpPr>
          <p:nvPr>
            <p:ph type="body" idx="1"/>
          </p:nvPr>
        </p:nvSpPr>
        <p:spPr>
          <a:xfrm>
            <a:off x="710600" y="1023050"/>
            <a:ext cx="3688500" cy="3754500"/>
          </a:xfrm>
          <a:prstGeom prst="rect">
            <a:avLst/>
          </a:prstGeom>
        </p:spPr>
        <p:txBody>
          <a:bodyPr spcFirstLastPara="1" wrap="square" lIns="91425" tIns="91425" rIns="91425" bIns="91425" anchor="t" anchorCtr="0">
            <a:noAutofit/>
          </a:bodyPr>
          <a:lstStyle/>
          <a:p>
            <a:pPr marL="0" lvl="0" indent="0" rtl="0">
              <a:lnSpc>
                <a:spcPct val="150000"/>
              </a:lnSpc>
              <a:spcBef>
                <a:spcPts val="0"/>
              </a:spcBef>
              <a:spcAft>
                <a:spcPts val="0"/>
              </a:spcAft>
              <a:buNone/>
            </a:pPr>
            <a:r>
              <a:rPr lang="en" sz="1400" b="1" i="1"/>
              <a:t>         Details of steps</a:t>
            </a:r>
            <a:endParaRPr sz="1400" b="1" i="1"/>
          </a:p>
          <a:p>
            <a:pPr marL="457200" lvl="0" indent="-311150" rtl="0">
              <a:lnSpc>
                <a:spcPct val="150000"/>
              </a:lnSpc>
              <a:spcBef>
                <a:spcPts val="1600"/>
              </a:spcBef>
              <a:spcAft>
                <a:spcPts val="0"/>
              </a:spcAft>
              <a:buSzPts val="1300"/>
              <a:buChar char="-"/>
            </a:pPr>
            <a:r>
              <a:rPr lang="en"/>
              <a:t>Analyze data and find classes</a:t>
            </a:r>
            <a:endParaRPr/>
          </a:p>
          <a:p>
            <a:pPr marL="457200" lvl="0" indent="-311150" rtl="0">
              <a:lnSpc>
                <a:spcPct val="150000"/>
              </a:lnSpc>
              <a:spcBef>
                <a:spcPts val="0"/>
              </a:spcBef>
              <a:spcAft>
                <a:spcPts val="0"/>
              </a:spcAft>
              <a:buSzPts val="1300"/>
              <a:buChar char="-"/>
            </a:pPr>
            <a:r>
              <a:rPr lang="en"/>
              <a:t>Split data in 75:25 ratio</a:t>
            </a:r>
            <a:endParaRPr/>
          </a:p>
          <a:p>
            <a:pPr marL="457200" lvl="0" indent="-311150" rtl="0">
              <a:lnSpc>
                <a:spcPct val="150000"/>
              </a:lnSpc>
              <a:spcBef>
                <a:spcPts val="0"/>
              </a:spcBef>
              <a:spcAft>
                <a:spcPts val="0"/>
              </a:spcAft>
              <a:buSzPts val="1300"/>
              <a:buChar char="-"/>
            </a:pPr>
            <a:r>
              <a:rPr lang="en"/>
              <a:t>Text Preprocessing</a:t>
            </a:r>
            <a:endParaRPr/>
          </a:p>
          <a:p>
            <a:pPr marL="457200" lvl="0" indent="-311150" rtl="0">
              <a:lnSpc>
                <a:spcPct val="150000"/>
              </a:lnSpc>
              <a:spcBef>
                <a:spcPts val="0"/>
              </a:spcBef>
              <a:spcAft>
                <a:spcPts val="0"/>
              </a:spcAft>
              <a:buSzPts val="1300"/>
              <a:buChar char="-"/>
            </a:pPr>
            <a:r>
              <a:rPr lang="en"/>
              <a:t>Text to matrix of taken counts</a:t>
            </a:r>
            <a:endParaRPr/>
          </a:p>
          <a:p>
            <a:pPr marL="457200" lvl="0" indent="-311150" rtl="0">
              <a:lnSpc>
                <a:spcPct val="150000"/>
              </a:lnSpc>
              <a:spcBef>
                <a:spcPts val="0"/>
              </a:spcBef>
              <a:spcAft>
                <a:spcPts val="0"/>
              </a:spcAft>
              <a:buSzPts val="1300"/>
              <a:buChar char="-"/>
            </a:pPr>
            <a:r>
              <a:rPr lang="en"/>
              <a:t>Convert to normalized tf-idf matrix</a:t>
            </a:r>
            <a:endParaRPr/>
          </a:p>
          <a:p>
            <a:pPr marL="457200" lvl="0" indent="-311150" rtl="0">
              <a:lnSpc>
                <a:spcPct val="150000"/>
              </a:lnSpc>
              <a:spcBef>
                <a:spcPts val="0"/>
              </a:spcBef>
              <a:spcAft>
                <a:spcPts val="0"/>
              </a:spcAft>
              <a:buSzPts val="1300"/>
              <a:buChar char="-"/>
            </a:pPr>
            <a:r>
              <a:rPr lang="en"/>
              <a:t>Training on K value 5, 10 and 15</a:t>
            </a:r>
            <a:endParaRPr/>
          </a:p>
          <a:p>
            <a:pPr marL="457200" lvl="0" indent="-311150" rtl="0">
              <a:lnSpc>
                <a:spcPct val="150000"/>
              </a:lnSpc>
              <a:spcBef>
                <a:spcPts val="0"/>
              </a:spcBef>
              <a:spcAft>
                <a:spcPts val="0"/>
              </a:spcAft>
              <a:buSzPts val="1300"/>
              <a:buChar char="-"/>
            </a:pPr>
            <a:r>
              <a:rPr lang="en"/>
              <a:t>Test a pool of 25% unseen docs</a:t>
            </a:r>
            <a:endParaRPr/>
          </a:p>
          <a:p>
            <a:pPr marL="457200" lvl="0" indent="-311150" rtl="0">
              <a:lnSpc>
                <a:spcPct val="150000"/>
              </a:lnSpc>
              <a:spcBef>
                <a:spcPts val="0"/>
              </a:spcBef>
              <a:spcAft>
                <a:spcPts val="0"/>
              </a:spcAft>
              <a:buSzPts val="1300"/>
              <a:buChar char="-"/>
            </a:pPr>
            <a:r>
              <a:rPr lang="en"/>
              <a:t>Calculate Metrics</a:t>
            </a:r>
            <a:endParaRPr/>
          </a:p>
          <a:p>
            <a:pPr marL="457200" lvl="0" indent="-311150" rtl="0">
              <a:lnSpc>
                <a:spcPct val="150000"/>
              </a:lnSpc>
              <a:spcBef>
                <a:spcPts val="0"/>
              </a:spcBef>
              <a:spcAft>
                <a:spcPts val="0"/>
              </a:spcAft>
              <a:buSzPts val="1300"/>
              <a:buChar char="-"/>
            </a:pPr>
            <a:r>
              <a:rPr lang="en"/>
              <a:t>Precision, Recall &amp; Accuracy</a:t>
            </a:r>
            <a:endParaRPr/>
          </a:p>
          <a:p>
            <a:pPr marL="457200" lvl="0" indent="-311150" rtl="0">
              <a:lnSpc>
                <a:spcPct val="150000"/>
              </a:lnSpc>
              <a:spcBef>
                <a:spcPts val="0"/>
              </a:spcBef>
              <a:spcAft>
                <a:spcPts val="0"/>
              </a:spcAft>
              <a:buSzPts val="1300"/>
              <a:buChar char="-"/>
            </a:pPr>
            <a:r>
              <a:rPr lang="en"/>
              <a:t>Confusion Matrix</a:t>
            </a:r>
            <a:endParaRPr/>
          </a:p>
        </p:txBody>
      </p:sp>
      <p:graphicFrame>
        <p:nvGraphicFramePr>
          <p:cNvPr id="324" name="Shape 324"/>
          <p:cNvGraphicFramePr/>
          <p:nvPr/>
        </p:nvGraphicFramePr>
        <p:xfrm>
          <a:off x="3891700" y="1413250"/>
          <a:ext cx="3000000" cy="3000000"/>
        </p:xfrm>
        <a:graphic>
          <a:graphicData uri="http://schemas.openxmlformats.org/drawingml/2006/table">
            <a:tbl>
              <a:tblPr>
                <a:noFill/>
                <a:tableStyleId>{70653991-837E-4FD1-BA68-0262496FA106}</a:tableStyleId>
              </a:tblPr>
              <a:tblGrid>
                <a:gridCol w="1038575"/>
                <a:gridCol w="1038575"/>
                <a:gridCol w="1038575"/>
                <a:gridCol w="1038575"/>
                <a:gridCol w="1038575"/>
              </a:tblGrid>
              <a:tr h="517425">
                <a:tc gridSpan="5">
                  <a:txBody>
                    <a:bodyPr/>
                    <a:lstStyle/>
                    <a:p>
                      <a:pPr marL="0" lvl="0" indent="0" algn="ctr">
                        <a:spcBef>
                          <a:spcPts val="0"/>
                        </a:spcBef>
                        <a:spcAft>
                          <a:spcPts val="0"/>
                        </a:spcAft>
                        <a:buNone/>
                      </a:pPr>
                      <a:r>
                        <a:rPr lang="en">
                          <a:solidFill>
                            <a:srgbClr val="FFFFFF"/>
                          </a:solidFill>
                        </a:rPr>
                        <a:t>Sample Results of KNN Classification with K=5</a:t>
                      </a:r>
                      <a:endParaRPr>
                        <a:solidFill>
                          <a:srgbClr val="FFFFFF"/>
                        </a:solidFill>
                      </a:endParaRPr>
                    </a:p>
                  </a:txBody>
                  <a:tcPr marL="91425" marR="91425" marT="91425" marB="91425"/>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522475">
                <a:tc>
                  <a:txBody>
                    <a:bodyPr/>
                    <a:lstStyle/>
                    <a:p>
                      <a:pPr marL="0" lvl="0" indent="0" rtl="0">
                        <a:spcBef>
                          <a:spcPts val="0"/>
                        </a:spcBef>
                        <a:spcAft>
                          <a:spcPts val="0"/>
                        </a:spcAft>
                        <a:buNone/>
                      </a:pPr>
                      <a:r>
                        <a:rPr lang="en">
                          <a:solidFill>
                            <a:srgbClr val="FFFFFF"/>
                          </a:solidFill>
                        </a:rPr>
                        <a:t>      </a:t>
                      </a:r>
                      <a:endParaRPr>
                        <a:solidFill>
                          <a:srgbClr val="FFFFFF"/>
                        </a:solidFill>
                      </a:endParaRPr>
                    </a:p>
                  </a:txBody>
                  <a:tcPr marL="91425" marR="91425" marT="91425" marB="91425"/>
                </a:tc>
                <a:tc>
                  <a:txBody>
                    <a:bodyPr/>
                    <a:lstStyle/>
                    <a:p>
                      <a:pPr marL="0" lvl="0" indent="0" rtl="0">
                        <a:spcBef>
                          <a:spcPts val="0"/>
                        </a:spcBef>
                        <a:spcAft>
                          <a:spcPts val="0"/>
                        </a:spcAft>
                        <a:buNone/>
                      </a:pPr>
                      <a:r>
                        <a:rPr lang="en">
                          <a:solidFill>
                            <a:srgbClr val="FFFFFF"/>
                          </a:solidFill>
                        </a:rPr>
                        <a:t>precision</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recall</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f1-score</a:t>
                      </a:r>
                      <a:endParaRPr>
                        <a:solidFill>
                          <a:srgbClr val="FFFFFF"/>
                        </a:solidFill>
                      </a:endParaRPr>
                    </a:p>
                  </a:txBody>
                  <a:tcPr marL="91425" marR="91425" marT="91425" marB="91425"/>
                </a:tc>
                <a:tc>
                  <a:txBody>
                    <a:bodyPr/>
                    <a:lstStyle/>
                    <a:p>
                      <a:pPr marL="0" lvl="0" indent="0">
                        <a:spcBef>
                          <a:spcPts val="0"/>
                        </a:spcBef>
                        <a:spcAft>
                          <a:spcPts val="0"/>
                        </a:spcAft>
                        <a:buNone/>
                      </a:pPr>
                      <a:r>
                        <a:rPr lang="en">
                          <a:solidFill>
                            <a:srgbClr val="FFFFFF"/>
                          </a:solidFill>
                        </a:rPr>
                        <a:t>support</a:t>
                      </a:r>
                      <a:endParaRPr>
                        <a:solidFill>
                          <a:srgbClr val="FFFFFF"/>
                        </a:solidFill>
                      </a:endParaRPr>
                    </a:p>
                  </a:txBody>
                  <a:tcPr marL="91425" marR="91425" marT="91425" marB="91425"/>
                </a:tc>
              </a:tr>
              <a:tr h="522475">
                <a:tc>
                  <a:txBody>
                    <a:bodyPr/>
                    <a:lstStyle/>
                    <a:p>
                      <a:pPr marL="0" lvl="0" indent="0" rtl="0">
                        <a:spcBef>
                          <a:spcPts val="0"/>
                        </a:spcBef>
                        <a:spcAft>
                          <a:spcPts val="0"/>
                        </a:spcAft>
                        <a:buNone/>
                      </a:pPr>
                      <a:r>
                        <a:rPr lang="en">
                          <a:solidFill>
                            <a:srgbClr val="FFFFFF"/>
                          </a:solidFill>
                        </a:rPr>
                        <a:t>baseball</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0.9</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0.92</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0.91</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50</a:t>
                      </a:r>
                      <a:endParaRPr>
                        <a:solidFill>
                          <a:srgbClr val="FFFFFF"/>
                        </a:solidFill>
                      </a:endParaRPr>
                    </a:p>
                  </a:txBody>
                  <a:tcPr marL="91425" marR="91425" marT="91425" marB="91425"/>
                </a:tc>
              </a:tr>
              <a:tr h="522475">
                <a:tc>
                  <a:txBody>
                    <a:bodyPr/>
                    <a:lstStyle/>
                    <a:p>
                      <a:pPr marL="0" lvl="0" indent="0" rtl="0">
                        <a:spcBef>
                          <a:spcPts val="0"/>
                        </a:spcBef>
                        <a:spcAft>
                          <a:spcPts val="0"/>
                        </a:spcAft>
                        <a:buNone/>
                      </a:pPr>
                      <a:r>
                        <a:rPr lang="en">
                          <a:solidFill>
                            <a:srgbClr val="FFFFFF"/>
                          </a:solidFill>
                        </a:rPr>
                        <a:t>computer</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0.78</a:t>
                      </a:r>
                      <a:endParaRPr>
                        <a:solidFill>
                          <a:srgbClr val="FFFFFF"/>
                        </a:solidFill>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
                          <a:solidFill>
                            <a:srgbClr val="FFFFFF"/>
                          </a:solidFill>
                        </a:rPr>
                        <a:t>0.84</a:t>
                      </a:r>
                      <a:endParaRPr>
                        <a:solidFill>
                          <a:srgbClr val="FFFFFF"/>
                        </a:solidFill>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
                          <a:solidFill>
                            <a:srgbClr val="FFFFFF"/>
                          </a:solidFill>
                        </a:rPr>
                        <a:t>0.81</a:t>
                      </a:r>
                      <a:endParaRPr>
                        <a:solidFill>
                          <a:srgbClr val="FFFFFF"/>
                        </a:solidFill>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r" rtl="0">
                        <a:lnSpc>
                          <a:spcPct val="115000"/>
                        </a:lnSpc>
                        <a:spcBef>
                          <a:spcPts val="0"/>
                        </a:spcBef>
                        <a:spcAft>
                          <a:spcPts val="0"/>
                        </a:spcAft>
                        <a:buNone/>
                      </a:pPr>
                      <a:r>
                        <a:rPr lang="en">
                          <a:solidFill>
                            <a:srgbClr val="FFFFFF"/>
                          </a:solidFill>
                        </a:rPr>
                        <a:t>50</a:t>
                      </a:r>
                      <a:endParaRPr>
                        <a:solidFill>
                          <a:srgbClr val="FFFFFF"/>
                        </a:solidFill>
                      </a:endParaRPr>
                    </a:p>
                  </a:txBody>
                  <a:tcPr marL="91425" marR="91425" marT="91425" marB="91425">
                    <a:lnB w="9525" cap="flat" cmpd="sng">
                      <a:solidFill>
                        <a:srgbClr val="9E9E9E"/>
                      </a:solidFill>
                      <a:prstDash val="solid"/>
                      <a:round/>
                      <a:headEnd type="none" w="sm" len="sm"/>
                      <a:tailEnd type="none" w="sm" len="sm"/>
                    </a:lnB>
                  </a:tcPr>
                </a:tc>
              </a:tr>
              <a:tr h="516925">
                <a:tc>
                  <a:txBody>
                    <a:bodyPr/>
                    <a:lstStyle/>
                    <a:p>
                      <a:pPr marL="0" lvl="0" indent="0" rtl="0">
                        <a:spcBef>
                          <a:spcPts val="0"/>
                        </a:spcBef>
                        <a:spcAft>
                          <a:spcPts val="0"/>
                        </a:spcAft>
                        <a:buNone/>
                      </a:pPr>
                      <a:r>
                        <a:rPr lang="en">
                          <a:solidFill>
                            <a:srgbClr val="FFFFFF"/>
                          </a:solidFill>
                        </a:rPr>
                        <a:t>electronics</a:t>
                      </a:r>
                      <a:endParaRPr>
                        <a:solidFill>
                          <a:srgbClr val="FFFFFF"/>
                        </a:solidFill>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r" rtl="0">
                        <a:lnSpc>
                          <a:spcPct val="115000"/>
                        </a:lnSpc>
                        <a:spcBef>
                          <a:spcPts val="0"/>
                        </a:spcBef>
                        <a:spcAft>
                          <a:spcPts val="0"/>
                        </a:spcAft>
                        <a:buNone/>
                      </a:pPr>
                      <a:r>
                        <a:rPr lang="en">
                          <a:solidFill>
                            <a:srgbClr val="FFFFFF"/>
                          </a:solidFill>
                        </a:rPr>
                        <a:t>0.92</a:t>
                      </a:r>
                      <a:endParaRPr>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tcPr>
                </a:tc>
                <a:tc>
                  <a:txBody>
                    <a:bodyPr/>
                    <a:lstStyle/>
                    <a:p>
                      <a:pPr marL="0" lvl="0" indent="0" algn="r" rtl="0">
                        <a:lnSpc>
                          <a:spcPct val="115000"/>
                        </a:lnSpc>
                        <a:spcBef>
                          <a:spcPts val="0"/>
                        </a:spcBef>
                        <a:spcAft>
                          <a:spcPts val="0"/>
                        </a:spcAft>
                        <a:buNone/>
                      </a:pPr>
                      <a:r>
                        <a:rPr lang="en">
                          <a:solidFill>
                            <a:srgbClr val="FFFFFF"/>
                          </a:solidFill>
                        </a:rPr>
                        <a:t>0.7</a:t>
                      </a:r>
                      <a:endParaRPr>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tcPr>
                </a:tc>
                <a:tc>
                  <a:txBody>
                    <a:bodyPr/>
                    <a:lstStyle/>
                    <a:p>
                      <a:pPr marL="0" lvl="0" indent="0" algn="r" rtl="0">
                        <a:lnSpc>
                          <a:spcPct val="115000"/>
                        </a:lnSpc>
                        <a:spcBef>
                          <a:spcPts val="0"/>
                        </a:spcBef>
                        <a:spcAft>
                          <a:spcPts val="0"/>
                        </a:spcAft>
                        <a:buNone/>
                      </a:pPr>
                      <a:r>
                        <a:rPr lang="en">
                          <a:solidFill>
                            <a:srgbClr val="FFFFFF"/>
                          </a:solidFill>
                        </a:rPr>
                        <a:t>0.8</a:t>
                      </a:r>
                      <a:endParaRPr>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tcPr>
                </a:tc>
                <a:tc>
                  <a:txBody>
                    <a:bodyPr/>
                    <a:lstStyle/>
                    <a:p>
                      <a:pPr marL="0" lvl="0" indent="0" algn="r" rtl="0">
                        <a:lnSpc>
                          <a:spcPct val="115000"/>
                        </a:lnSpc>
                        <a:spcBef>
                          <a:spcPts val="0"/>
                        </a:spcBef>
                        <a:spcAft>
                          <a:spcPts val="0"/>
                        </a:spcAft>
                        <a:buNone/>
                      </a:pPr>
                      <a:r>
                        <a:rPr lang="en">
                          <a:solidFill>
                            <a:srgbClr val="FFFFFF"/>
                          </a:solidFill>
                        </a:rPr>
                        <a:t>50</a:t>
                      </a:r>
                      <a:endParaRPr>
                        <a:solidFill>
                          <a:srgbClr val="FFFF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tcPr>
                </a:tc>
              </a:tr>
              <a:tr h="479250">
                <a:tc>
                  <a:txBody>
                    <a:bodyPr/>
                    <a:lstStyle/>
                    <a:p>
                      <a:pPr marL="0" lvl="0" indent="0" rtl="0">
                        <a:spcBef>
                          <a:spcPts val="0"/>
                        </a:spcBef>
                        <a:spcAft>
                          <a:spcPts val="0"/>
                        </a:spcAft>
                        <a:buNone/>
                      </a:pPr>
                      <a:r>
                        <a:rPr lang="en">
                          <a:solidFill>
                            <a:srgbClr val="FFFFFF"/>
                          </a:solidFill>
                        </a:rPr>
                        <a:t>religion</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0.88</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1.0</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0.93</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50</a:t>
                      </a:r>
                      <a:endParaRPr>
                        <a:solidFill>
                          <a:srgbClr val="FFFFFF"/>
                        </a:solidFill>
                      </a:endParaRPr>
                    </a:p>
                  </a:txBody>
                  <a:tcPr marL="91425" marR="91425" marT="91425" marB="91425"/>
                </a:tc>
              </a:tr>
              <a:tr h="479250">
                <a:tc>
                  <a:txBody>
                    <a:bodyPr/>
                    <a:lstStyle/>
                    <a:p>
                      <a:pPr marL="0" lvl="0" indent="0" rtl="0">
                        <a:spcBef>
                          <a:spcPts val="0"/>
                        </a:spcBef>
                        <a:spcAft>
                          <a:spcPts val="0"/>
                        </a:spcAft>
                        <a:buNone/>
                      </a:pPr>
                      <a:r>
                        <a:rPr lang="en">
                          <a:solidFill>
                            <a:srgbClr val="FFFFFF"/>
                          </a:solidFill>
                        </a:rPr>
                        <a:t>avg/total</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0.87</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0.86</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0.86</a:t>
                      </a:r>
                      <a:endParaRPr>
                        <a:solidFill>
                          <a:srgbClr val="FFFFFF"/>
                        </a:solidFill>
                      </a:endParaRPr>
                    </a:p>
                  </a:txBody>
                  <a:tcPr marL="91425" marR="91425" marT="91425" marB="91425"/>
                </a:tc>
                <a:tc>
                  <a:txBody>
                    <a:bodyPr/>
                    <a:lstStyle/>
                    <a:p>
                      <a:pPr marL="0" lvl="0" indent="0" algn="r" rtl="0">
                        <a:lnSpc>
                          <a:spcPct val="115000"/>
                        </a:lnSpc>
                        <a:spcBef>
                          <a:spcPts val="0"/>
                        </a:spcBef>
                        <a:spcAft>
                          <a:spcPts val="0"/>
                        </a:spcAft>
                        <a:buNone/>
                      </a:pPr>
                      <a:r>
                        <a:rPr lang="en">
                          <a:solidFill>
                            <a:srgbClr val="FFFFFF"/>
                          </a:solidFill>
                        </a:rPr>
                        <a:t>200</a:t>
                      </a:r>
                      <a:endParaRPr>
                        <a:solidFill>
                          <a:srgbClr val="FFFFFF"/>
                        </a:solidFill>
                      </a:endParaRPr>
                    </a:p>
                  </a:txBody>
                  <a:tcPr marL="91425" marR="91425" marT="91425" marB="91425"/>
                </a:tc>
              </a:tr>
            </a:tbl>
          </a:graphicData>
        </a:graphic>
      </p:graphicFrame>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665</Words>
  <Application>Microsoft Office PowerPoint</Application>
  <PresentationFormat>On-screen Show (16:9)</PresentationFormat>
  <Paragraphs>145</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Montserrat</vt:lpstr>
      <vt:lpstr>Lato</vt:lpstr>
      <vt:lpstr>Average</vt:lpstr>
      <vt:lpstr>Roboto</vt:lpstr>
      <vt:lpstr>Arial</vt:lpstr>
      <vt:lpstr>Focus</vt:lpstr>
      <vt:lpstr>Text Classification </vt:lpstr>
      <vt:lpstr>Sequence</vt:lpstr>
      <vt:lpstr>Introduction</vt:lpstr>
      <vt:lpstr>Dataset Selection</vt:lpstr>
      <vt:lpstr>Selected Datasets</vt:lpstr>
      <vt:lpstr>Implementation Methodology</vt:lpstr>
      <vt:lpstr>Naive Bayes</vt:lpstr>
      <vt:lpstr>Rocchio Classification</vt:lpstr>
      <vt:lpstr>KNN Classification</vt:lpstr>
      <vt:lpstr>Demo &amp; Questions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Classification </dc:title>
  <cp:lastModifiedBy>Aunas</cp:lastModifiedBy>
  <cp:revision>1</cp:revision>
  <dcterms:modified xsi:type="dcterms:W3CDTF">2018-05-28T10:05:21Z</dcterms:modified>
</cp:coreProperties>
</file>